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4"/>
    <p:sldMasterId id="2147485351" r:id="rId5"/>
    <p:sldMasterId id="2147484348" r:id="rId6"/>
    <p:sldMasterId id="2147485358" r:id="rId7"/>
  </p:sldMasterIdLst>
  <p:notesMasterIdLst>
    <p:notesMasterId r:id="rId25"/>
  </p:notesMasterIdLst>
  <p:handoutMasterIdLst>
    <p:handoutMasterId r:id="rId26"/>
  </p:handoutMasterIdLst>
  <p:sldIdLst>
    <p:sldId id="259" r:id="rId8"/>
    <p:sldId id="457" r:id="rId9"/>
    <p:sldId id="499" r:id="rId10"/>
    <p:sldId id="523" r:id="rId11"/>
    <p:sldId id="456" r:id="rId12"/>
    <p:sldId id="493" r:id="rId13"/>
    <p:sldId id="524" r:id="rId14"/>
    <p:sldId id="521" r:id="rId15"/>
    <p:sldId id="522" r:id="rId16"/>
    <p:sldId id="526" r:id="rId17"/>
    <p:sldId id="529" r:id="rId18"/>
    <p:sldId id="530" r:id="rId19"/>
    <p:sldId id="540" r:id="rId20"/>
    <p:sldId id="531" r:id="rId21"/>
    <p:sldId id="534" r:id="rId22"/>
    <p:sldId id="535" r:id="rId23"/>
    <p:sldId id="538" r:id="rId24"/>
  </p:sldIdLst>
  <p:sldSz cx="9144000" cy="6858000" type="screen4x3"/>
  <p:notesSz cx="6950075" cy="9236075"/>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092" algn="l" rtl="0" fontAlgn="base">
      <a:spcBef>
        <a:spcPct val="0"/>
      </a:spcBef>
      <a:spcAft>
        <a:spcPct val="0"/>
      </a:spcAft>
      <a:defRPr kern="1200">
        <a:solidFill>
          <a:schemeClr val="tx1"/>
        </a:solidFill>
        <a:latin typeface="Arial" pitchFamily="34" charset="0"/>
        <a:ea typeface="+mn-ea"/>
        <a:cs typeface="Arial" pitchFamily="34" charset="0"/>
      </a:defRPr>
    </a:lvl2pPr>
    <a:lvl3pPr marL="914186" algn="l" rtl="0" fontAlgn="base">
      <a:spcBef>
        <a:spcPct val="0"/>
      </a:spcBef>
      <a:spcAft>
        <a:spcPct val="0"/>
      </a:spcAft>
      <a:defRPr kern="1200">
        <a:solidFill>
          <a:schemeClr val="tx1"/>
        </a:solidFill>
        <a:latin typeface="Arial" pitchFamily="34" charset="0"/>
        <a:ea typeface="+mn-ea"/>
        <a:cs typeface="Arial" pitchFamily="34" charset="0"/>
      </a:defRPr>
    </a:lvl3pPr>
    <a:lvl4pPr marL="1371279" algn="l" rtl="0" fontAlgn="base">
      <a:spcBef>
        <a:spcPct val="0"/>
      </a:spcBef>
      <a:spcAft>
        <a:spcPct val="0"/>
      </a:spcAft>
      <a:defRPr kern="1200">
        <a:solidFill>
          <a:schemeClr val="tx1"/>
        </a:solidFill>
        <a:latin typeface="Arial" pitchFamily="34" charset="0"/>
        <a:ea typeface="+mn-ea"/>
        <a:cs typeface="Arial" pitchFamily="34" charset="0"/>
      </a:defRPr>
    </a:lvl4pPr>
    <a:lvl5pPr marL="1828373" algn="l" rtl="0" fontAlgn="base">
      <a:spcBef>
        <a:spcPct val="0"/>
      </a:spcBef>
      <a:spcAft>
        <a:spcPct val="0"/>
      </a:spcAft>
      <a:defRPr kern="1200">
        <a:solidFill>
          <a:schemeClr val="tx1"/>
        </a:solidFill>
        <a:latin typeface="Arial" pitchFamily="34" charset="0"/>
        <a:ea typeface="+mn-ea"/>
        <a:cs typeface="Arial" pitchFamily="34" charset="0"/>
      </a:defRPr>
    </a:lvl5pPr>
    <a:lvl6pPr marL="2285466" algn="l" defTabSz="914186" rtl="0" eaLnBrk="1" latinLnBrk="0" hangingPunct="1">
      <a:defRPr kern="1200">
        <a:solidFill>
          <a:schemeClr val="tx1"/>
        </a:solidFill>
        <a:latin typeface="Arial" pitchFamily="34" charset="0"/>
        <a:ea typeface="+mn-ea"/>
        <a:cs typeface="Arial" pitchFamily="34" charset="0"/>
      </a:defRPr>
    </a:lvl6pPr>
    <a:lvl7pPr marL="2742558" algn="l" defTabSz="914186" rtl="0" eaLnBrk="1" latinLnBrk="0" hangingPunct="1">
      <a:defRPr kern="1200">
        <a:solidFill>
          <a:schemeClr val="tx1"/>
        </a:solidFill>
        <a:latin typeface="Arial" pitchFamily="34" charset="0"/>
        <a:ea typeface="+mn-ea"/>
        <a:cs typeface="Arial" pitchFamily="34" charset="0"/>
      </a:defRPr>
    </a:lvl7pPr>
    <a:lvl8pPr marL="3199652" algn="l" defTabSz="914186" rtl="0" eaLnBrk="1" latinLnBrk="0" hangingPunct="1">
      <a:defRPr kern="1200">
        <a:solidFill>
          <a:schemeClr val="tx1"/>
        </a:solidFill>
        <a:latin typeface="Arial" pitchFamily="34" charset="0"/>
        <a:ea typeface="+mn-ea"/>
        <a:cs typeface="Arial" pitchFamily="34" charset="0"/>
      </a:defRPr>
    </a:lvl8pPr>
    <a:lvl9pPr marL="3656744" algn="l" defTabSz="914186" rtl="0" eaLnBrk="1" latinLnBrk="0" hangingPunct="1">
      <a:defRPr kern="1200">
        <a:solidFill>
          <a:schemeClr val="tx1"/>
        </a:solidFill>
        <a:latin typeface="Arial" pitchFamily="34" charset="0"/>
        <a:ea typeface="+mn-ea"/>
        <a:cs typeface="Arial" pitchFamily="34" charset="0"/>
      </a:defRPr>
    </a:lvl9pPr>
  </p:defaultTextStyle>
  <p:extLst>
    <p:ext uri="{521415D9-36F7-43E2-AB2F-B90AF26B5E84}">
      <p14:sectionLst xmlns:p14="http://schemas.microsoft.com/office/powerpoint/2010/main">
        <p14:section name="Default Section" id="{050B7E55-2D8E-4555-AF83-58EDD7F53B7E}">
          <p14:sldIdLst>
            <p14:sldId id="259"/>
            <p14:sldId id="457"/>
            <p14:sldId id="499"/>
            <p14:sldId id="523"/>
            <p14:sldId id="456"/>
            <p14:sldId id="493"/>
            <p14:sldId id="524"/>
            <p14:sldId id="521"/>
            <p14:sldId id="522"/>
            <p14:sldId id="526"/>
            <p14:sldId id="529"/>
            <p14:sldId id="530"/>
            <p14:sldId id="540"/>
            <p14:sldId id="531"/>
            <p14:sldId id="534"/>
            <p14:sldId id="535"/>
            <p14:sldId id="538"/>
          </p14:sldIdLst>
        </p14:section>
      </p14:sectionLst>
    </p:ext>
    <p:ext uri="{EFAFB233-063F-42B5-8137-9DF3F51BA10A}">
      <p15:sldGuideLst xmlns:p15="http://schemas.microsoft.com/office/powerpoint/2012/main" xmlns="">
        <p15:guide id="1" orient="horz" pos="1923">
          <p15:clr>
            <a:srgbClr val="A4A3A4"/>
          </p15:clr>
        </p15:guide>
        <p15:guide id="2" pos="232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4" frameSlides="1"/>
  <p:showPr showNarration="1">
    <p:browse/>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E1F16"/>
    <a:srgbClr val="1F6344"/>
    <a:srgbClr val="004620"/>
    <a:srgbClr val="FF9900"/>
    <a:srgbClr val="3BE1FF"/>
    <a:srgbClr val="000000"/>
    <a:srgbClr val="557B9F"/>
    <a:srgbClr val="4B76AF"/>
    <a:srgbClr val="5E85BA"/>
    <a:srgbClr val="3E62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935" autoAdjust="0"/>
  </p:normalViewPr>
  <p:slideViewPr>
    <p:cSldViewPr snapToGrid="0">
      <p:cViewPr>
        <p:scale>
          <a:sx n="80" d="100"/>
          <a:sy n="80" d="100"/>
        </p:scale>
        <p:origin x="-990" y="180"/>
      </p:cViewPr>
      <p:guideLst>
        <p:guide orient="horz" pos="1923"/>
        <p:guide pos="2326"/>
      </p:guideLst>
    </p:cSldViewPr>
  </p:slideViewPr>
  <p:notesTextViewPr>
    <p:cViewPr>
      <p:scale>
        <a:sx n="1" d="1"/>
        <a:sy n="1" d="1"/>
      </p:scale>
      <p:origin x="0" y="0"/>
    </p:cViewPr>
  </p:notesTextViewPr>
  <p:sorterViewPr>
    <p:cViewPr varScale="1">
      <p:scale>
        <a:sx n="100" d="100"/>
        <a:sy n="100" d="100"/>
      </p:scale>
      <p:origin x="0" y="123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3B6576-AAE4-4AB1-80A4-5B1853121AFF}" type="doc">
      <dgm:prSet loTypeId="urn:microsoft.com/office/officeart/2005/8/layout/radial1" loCatId="cycle" qsTypeId="urn:microsoft.com/office/officeart/2005/8/quickstyle/simple1" qsCatId="simple" csTypeId="urn:microsoft.com/office/officeart/2005/8/colors/accent2_2" csCatId="accent2" phldr="1"/>
      <dgm:spPr/>
      <dgm:t>
        <a:bodyPr/>
        <a:lstStyle/>
        <a:p>
          <a:endParaRPr lang="en-US"/>
        </a:p>
      </dgm:t>
    </dgm:pt>
    <dgm:pt modelId="{C99F9373-1D33-46B9-9718-162F2BEAFE93}">
      <dgm:prSet phldrT="[Text]"/>
      <dgm:spPr>
        <a:solidFill>
          <a:srgbClr val="1F6344">
            <a:alpha val="81000"/>
          </a:srgbClr>
        </a:solidFill>
      </dgm:spPr>
      <dgm:t>
        <a:bodyPr/>
        <a:lstStyle/>
        <a:p>
          <a:r>
            <a:rPr lang="en-US" b="1" dirty="0" smtClean="0"/>
            <a:t>CSSI</a:t>
          </a:r>
          <a:endParaRPr lang="en-US" b="1" dirty="0"/>
        </a:p>
      </dgm:t>
    </dgm:pt>
    <dgm:pt modelId="{03F203AF-C7B8-46B3-9F5E-6AF2DE6DC434}" type="parTrans" cxnId="{C2A1AE44-CEB2-4B2B-AEF5-287B45B9019F}">
      <dgm:prSet/>
      <dgm:spPr/>
      <dgm:t>
        <a:bodyPr/>
        <a:lstStyle/>
        <a:p>
          <a:endParaRPr lang="en-US"/>
        </a:p>
      </dgm:t>
    </dgm:pt>
    <dgm:pt modelId="{29E04111-8616-439C-83EA-960C9E5A8796}" type="sibTrans" cxnId="{C2A1AE44-CEB2-4B2B-AEF5-287B45B9019F}">
      <dgm:prSet/>
      <dgm:spPr/>
      <dgm:t>
        <a:bodyPr/>
        <a:lstStyle/>
        <a:p>
          <a:endParaRPr lang="en-US"/>
        </a:p>
      </dgm:t>
    </dgm:pt>
    <dgm:pt modelId="{4A3D626D-D282-4D28-A49B-AB613DE24056}">
      <dgm:prSet phldrT="[Text]" custT="1"/>
      <dgm:spPr>
        <a:solidFill>
          <a:srgbClr val="1F6344"/>
        </a:solidFill>
      </dgm:spPr>
      <dgm:t>
        <a:bodyPr/>
        <a:lstStyle/>
        <a:p>
          <a:r>
            <a:rPr lang="en-US" sz="1600" b="1" dirty="0" smtClean="0"/>
            <a:t>CRCHD</a:t>
          </a:r>
          <a:endParaRPr lang="en-US" sz="1600" b="1" dirty="0"/>
        </a:p>
      </dgm:t>
    </dgm:pt>
    <dgm:pt modelId="{6617CEB5-9543-4195-B5BB-E8A4D9E75074}" type="parTrans" cxnId="{29C6085E-30D6-4189-B816-47B02A90034B}">
      <dgm:prSet/>
      <dgm:spPr>
        <a:ln>
          <a:headEnd type="arrow"/>
          <a:tailEnd type="arrow"/>
        </a:ln>
      </dgm:spPr>
      <dgm:t>
        <a:bodyPr/>
        <a:lstStyle/>
        <a:p>
          <a:endParaRPr lang="en-US"/>
        </a:p>
      </dgm:t>
    </dgm:pt>
    <dgm:pt modelId="{CCF51CFB-4B4C-48E2-93E8-0F8C5ECA433B}" type="sibTrans" cxnId="{29C6085E-30D6-4189-B816-47B02A90034B}">
      <dgm:prSet/>
      <dgm:spPr/>
      <dgm:t>
        <a:bodyPr/>
        <a:lstStyle/>
        <a:p>
          <a:endParaRPr lang="en-US"/>
        </a:p>
      </dgm:t>
    </dgm:pt>
    <dgm:pt modelId="{E945F690-92A0-41E3-9EF2-127836A85188}">
      <dgm:prSet phldrT="[Text]" custT="1"/>
      <dgm:spPr>
        <a:solidFill>
          <a:srgbClr val="1F6344"/>
        </a:solidFill>
      </dgm:spPr>
      <dgm:t>
        <a:bodyPr/>
        <a:lstStyle/>
        <a:p>
          <a:r>
            <a:rPr lang="en-US" sz="1700" b="1" dirty="0" smtClean="0"/>
            <a:t>DCP</a:t>
          </a:r>
          <a:endParaRPr lang="en-US" sz="1700" b="1" dirty="0"/>
        </a:p>
      </dgm:t>
    </dgm:pt>
    <dgm:pt modelId="{573E57DE-4EDD-4C4A-A8BD-0863EC9CF600}" type="parTrans" cxnId="{7EC90D35-693D-417F-99CF-CE60D378E71D}">
      <dgm:prSet/>
      <dgm:spPr>
        <a:ln>
          <a:headEnd type="arrow"/>
          <a:tailEnd type="arrow"/>
        </a:ln>
      </dgm:spPr>
      <dgm:t>
        <a:bodyPr/>
        <a:lstStyle/>
        <a:p>
          <a:endParaRPr lang="en-US"/>
        </a:p>
      </dgm:t>
    </dgm:pt>
    <dgm:pt modelId="{A039555F-0456-4D3B-8DE5-1D23B3DC8435}" type="sibTrans" cxnId="{7EC90D35-693D-417F-99CF-CE60D378E71D}">
      <dgm:prSet/>
      <dgm:spPr/>
      <dgm:t>
        <a:bodyPr/>
        <a:lstStyle/>
        <a:p>
          <a:endParaRPr lang="en-US"/>
        </a:p>
      </dgm:t>
    </dgm:pt>
    <dgm:pt modelId="{8140F991-0B74-4054-8F0B-CC71EE353D0C}">
      <dgm:prSet phldrT="[Text]" custT="1"/>
      <dgm:spPr>
        <a:solidFill>
          <a:srgbClr val="1F6344"/>
        </a:solidFill>
      </dgm:spPr>
      <dgm:t>
        <a:bodyPr/>
        <a:lstStyle/>
        <a:p>
          <a:r>
            <a:rPr lang="en-US" sz="1700" b="1" dirty="0" smtClean="0"/>
            <a:t>DCCPS</a:t>
          </a:r>
          <a:endParaRPr lang="en-US" sz="1700" b="1" dirty="0"/>
        </a:p>
      </dgm:t>
    </dgm:pt>
    <dgm:pt modelId="{52500219-A8AE-4645-B3EF-80B512892171}" type="parTrans" cxnId="{D4FB7E42-45EE-4E5B-BD17-B885A4F909E5}">
      <dgm:prSet/>
      <dgm:spPr>
        <a:ln>
          <a:headEnd type="arrow"/>
          <a:tailEnd type="arrow"/>
        </a:ln>
      </dgm:spPr>
      <dgm:t>
        <a:bodyPr/>
        <a:lstStyle/>
        <a:p>
          <a:endParaRPr lang="en-US"/>
        </a:p>
      </dgm:t>
    </dgm:pt>
    <dgm:pt modelId="{25CBF63D-752F-4057-B2A6-98E0F663EB42}" type="sibTrans" cxnId="{D4FB7E42-45EE-4E5B-BD17-B885A4F909E5}">
      <dgm:prSet/>
      <dgm:spPr/>
      <dgm:t>
        <a:bodyPr/>
        <a:lstStyle/>
        <a:p>
          <a:endParaRPr lang="en-US"/>
        </a:p>
      </dgm:t>
    </dgm:pt>
    <dgm:pt modelId="{2E4ED7EB-A3C0-489E-99EF-7B11EE4349BB}">
      <dgm:prSet phldrT="[Text]" custT="1"/>
      <dgm:spPr>
        <a:solidFill>
          <a:srgbClr val="1F6344"/>
        </a:solidFill>
      </dgm:spPr>
      <dgm:t>
        <a:bodyPr/>
        <a:lstStyle/>
        <a:p>
          <a:r>
            <a:rPr lang="en-US" sz="1700" b="1" dirty="0" smtClean="0"/>
            <a:t>DCB</a:t>
          </a:r>
          <a:endParaRPr lang="en-US" sz="1700" b="1" dirty="0"/>
        </a:p>
      </dgm:t>
    </dgm:pt>
    <dgm:pt modelId="{7EE3F5E2-C4E9-4251-BE87-C968EF94C642}" type="parTrans" cxnId="{D1D919D8-7349-4C19-AEB3-CB433B9FA494}">
      <dgm:prSet/>
      <dgm:spPr>
        <a:ln>
          <a:headEnd type="arrow"/>
          <a:tailEnd type="arrow"/>
        </a:ln>
      </dgm:spPr>
      <dgm:t>
        <a:bodyPr/>
        <a:lstStyle/>
        <a:p>
          <a:endParaRPr lang="en-US"/>
        </a:p>
      </dgm:t>
    </dgm:pt>
    <dgm:pt modelId="{E6E2A8FE-6DEA-4412-A482-7A8B830F5978}" type="sibTrans" cxnId="{D1D919D8-7349-4C19-AEB3-CB433B9FA494}">
      <dgm:prSet/>
      <dgm:spPr/>
      <dgm:t>
        <a:bodyPr/>
        <a:lstStyle/>
        <a:p>
          <a:endParaRPr lang="en-US"/>
        </a:p>
      </dgm:t>
    </dgm:pt>
    <dgm:pt modelId="{83DAF4F9-2E91-44E3-9EA9-C512E15A3B03}">
      <dgm:prSet custT="1"/>
      <dgm:spPr>
        <a:solidFill>
          <a:srgbClr val="1F6344"/>
        </a:solidFill>
      </dgm:spPr>
      <dgm:t>
        <a:bodyPr/>
        <a:lstStyle/>
        <a:p>
          <a:r>
            <a:rPr lang="en-US" sz="1700" b="1" dirty="0" smtClean="0"/>
            <a:t>DCTD</a:t>
          </a:r>
          <a:endParaRPr lang="en-US" sz="1700" b="1" dirty="0"/>
        </a:p>
      </dgm:t>
    </dgm:pt>
    <dgm:pt modelId="{C541A885-5F60-4CA3-9456-32F4FDDDECB2}" type="parTrans" cxnId="{1565D273-8465-4E41-B071-C803583CBB21}">
      <dgm:prSet/>
      <dgm:spPr>
        <a:ln>
          <a:headEnd type="arrow"/>
          <a:tailEnd type="arrow"/>
        </a:ln>
      </dgm:spPr>
      <dgm:t>
        <a:bodyPr/>
        <a:lstStyle/>
        <a:p>
          <a:endParaRPr lang="en-US"/>
        </a:p>
      </dgm:t>
    </dgm:pt>
    <dgm:pt modelId="{A41EFA56-386F-4AB5-B594-7BFEDEBB1F80}" type="sibTrans" cxnId="{1565D273-8465-4E41-B071-C803583CBB21}">
      <dgm:prSet/>
      <dgm:spPr/>
      <dgm:t>
        <a:bodyPr/>
        <a:lstStyle/>
        <a:p>
          <a:endParaRPr lang="en-US"/>
        </a:p>
      </dgm:t>
    </dgm:pt>
    <dgm:pt modelId="{27787C67-7599-4A26-AF73-A01E7D4EF89E}" type="pres">
      <dgm:prSet presAssocID="{E03B6576-AAE4-4AB1-80A4-5B1853121AFF}" presName="cycle" presStyleCnt="0">
        <dgm:presLayoutVars>
          <dgm:chMax val="1"/>
          <dgm:dir/>
          <dgm:animLvl val="ctr"/>
          <dgm:resizeHandles val="exact"/>
        </dgm:presLayoutVars>
      </dgm:prSet>
      <dgm:spPr/>
      <dgm:t>
        <a:bodyPr/>
        <a:lstStyle/>
        <a:p>
          <a:endParaRPr lang="en-US"/>
        </a:p>
      </dgm:t>
    </dgm:pt>
    <dgm:pt modelId="{4755ADCA-02D5-475E-B92C-C46C4E8836DD}" type="pres">
      <dgm:prSet presAssocID="{C99F9373-1D33-46B9-9718-162F2BEAFE93}" presName="centerShape" presStyleLbl="node0" presStyleIdx="0" presStyleCnt="1"/>
      <dgm:spPr/>
      <dgm:t>
        <a:bodyPr/>
        <a:lstStyle/>
        <a:p>
          <a:endParaRPr lang="en-US"/>
        </a:p>
      </dgm:t>
    </dgm:pt>
    <dgm:pt modelId="{D904A830-A472-4FF3-9485-BDA2DAA03EE0}" type="pres">
      <dgm:prSet presAssocID="{6617CEB5-9543-4195-B5BB-E8A4D9E75074}" presName="Name9" presStyleLbl="parChTrans1D2" presStyleIdx="0" presStyleCnt="5"/>
      <dgm:spPr/>
      <dgm:t>
        <a:bodyPr/>
        <a:lstStyle/>
        <a:p>
          <a:endParaRPr lang="en-US"/>
        </a:p>
      </dgm:t>
    </dgm:pt>
    <dgm:pt modelId="{2BCB7718-25DD-4880-87DF-964E5556F315}" type="pres">
      <dgm:prSet presAssocID="{6617CEB5-9543-4195-B5BB-E8A4D9E75074}" presName="connTx" presStyleLbl="parChTrans1D2" presStyleIdx="0" presStyleCnt="5"/>
      <dgm:spPr/>
      <dgm:t>
        <a:bodyPr/>
        <a:lstStyle/>
        <a:p>
          <a:endParaRPr lang="en-US"/>
        </a:p>
      </dgm:t>
    </dgm:pt>
    <dgm:pt modelId="{ABBB51C6-4EDC-4481-9FF5-28461858564C}" type="pres">
      <dgm:prSet presAssocID="{4A3D626D-D282-4D28-A49B-AB613DE24056}" presName="node" presStyleLbl="node1" presStyleIdx="0" presStyleCnt="5">
        <dgm:presLayoutVars>
          <dgm:bulletEnabled val="1"/>
        </dgm:presLayoutVars>
      </dgm:prSet>
      <dgm:spPr/>
      <dgm:t>
        <a:bodyPr/>
        <a:lstStyle/>
        <a:p>
          <a:endParaRPr lang="en-US"/>
        </a:p>
      </dgm:t>
    </dgm:pt>
    <dgm:pt modelId="{78815DB2-56C0-43F3-A376-975BAD714C2D}" type="pres">
      <dgm:prSet presAssocID="{573E57DE-4EDD-4C4A-A8BD-0863EC9CF600}" presName="Name9" presStyleLbl="parChTrans1D2" presStyleIdx="1" presStyleCnt="5"/>
      <dgm:spPr/>
      <dgm:t>
        <a:bodyPr/>
        <a:lstStyle/>
        <a:p>
          <a:endParaRPr lang="en-US"/>
        </a:p>
      </dgm:t>
    </dgm:pt>
    <dgm:pt modelId="{3C27BA60-1A9E-4B04-A85F-B02560BC2EB0}" type="pres">
      <dgm:prSet presAssocID="{573E57DE-4EDD-4C4A-A8BD-0863EC9CF600}" presName="connTx" presStyleLbl="parChTrans1D2" presStyleIdx="1" presStyleCnt="5"/>
      <dgm:spPr/>
      <dgm:t>
        <a:bodyPr/>
        <a:lstStyle/>
        <a:p>
          <a:endParaRPr lang="en-US"/>
        </a:p>
      </dgm:t>
    </dgm:pt>
    <dgm:pt modelId="{293F78D7-09B1-40FF-9120-26492A9EA1B8}" type="pres">
      <dgm:prSet presAssocID="{E945F690-92A0-41E3-9EF2-127836A85188}" presName="node" presStyleLbl="node1" presStyleIdx="1" presStyleCnt="5">
        <dgm:presLayoutVars>
          <dgm:bulletEnabled val="1"/>
        </dgm:presLayoutVars>
      </dgm:prSet>
      <dgm:spPr/>
      <dgm:t>
        <a:bodyPr/>
        <a:lstStyle/>
        <a:p>
          <a:endParaRPr lang="en-US"/>
        </a:p>
      </dgm:t>
    </dgm:pt>
    <dgm:pt modelId="{ABDF04F6-B837-466B-B7B3-E4CB69E85DCA}" type="pres">
      <dgm:prSet presAssocID="{52500219-A8AE-4645-B3EF-80B512892171}" presName="Name9" presStyleLbl="parChTrans1D2" presStyleIdx="2" presStyleCnt="5"/>
      <dgm:spPr/>
      <dgm:t>
        <a:bodyPr/>
        <a:lstStyle/>
        <a:p>
          <a:endParaRPr lang="en-US"/>
        </a:p>
      </dgm:t>
    </dgm:pt>
    <dgm:pt modelId="{3B30C689-A8B8-41C4-A68F-C3E6C6EEC9DE}" type="pres">
      <dgm:prSet presAssocID="{52500219-A8AE-4645-B3EF-80B512892171}" presName="connTx" presStyleLbl="parChTrans1D2" presStyleIdx="2" presStyleCnt="5"/>
      <dgm:spPr/>
      <dgm:t>
        <a:bodyPr/>
        <a:lstStyle/>
        <a:p>
          <a:endParaRPr lang="en-US"/>
        </a:p>
      </dgm:t>
    </dgm:pt>
    <dgm:pt modelId="{78F2BAB5-D097-408C-8AF2-EC4418710AC8}" type="pres">
      <dgm:prSet presAssocID="{8140F991-0B74-4054-8F0B-CC71EE353D0C}" presName="node" presStyleLbl="node1" presStyleIdx="2" presStyleCnt="5">
        <dgm:presLayoutVars>
          <dgm:bulletEnabled val="1"/>
        </dgm:presLayoutVars>
      </dgm:prSet>
      <dgm:spPr/>
      <dgm:t>
        <a:bodyPr/>
        <a:lstStyle/>
        <a:p>
          <a:endParaRPr lang="en-US"/>
        </a:p>
      </dgm:t>
    </dgm:pt>
    <dgm:pt modelId="{5F2E0A10-5177-4F70-BD70-B5BCF3B6FAAA}" type="pres">
      <dgm:prSet presAssocID="{C541A885-5F60-4CA3-9456-32F4FDDDECB2}" presName="Name9" presStyleLbl="parChTrans1D2" presStyleIdx="3" presStyleCnt="5"/>
      <dgm:spPr/>
      <dgm:t>
        <a:bodyPr/>
        <a:lstStyle/>
        <a:p>
          <a:endParaRPr lang="en-US"/>
        </a:p>
      </dgm:t>
    </dgm:pt>
    <dgm:pt modelId="{67824F8B-D60D-4ABC-923E-65D1F7BAC21B}" type="pres">
      <dgm:prSet presAssocID="{C541A885-5F60-4CA3-9456-32F4FDDDECB2}" presName="connTx" presStyleLbl="parChTrans1D2" presStyleIdx="3" presStyleCnt="5"/>
      <dgm:spPr/>
      <dgm:t>
        <a:bodyPr/>
        <a:lstStyle/>
        <a:p>
          <a:endParaRPr lang="en-US"/>
        </a:p>
      </dgm:t>
    </dgm:pt>
    <dgm:pt modelId="{4AA65F6F-8241-45C5-8E2B-0EADFC3883F8}" type="pres">
      <dgm:prSet presAssocID="{83DAF4F9-2E91-44E3-9EA9-C512E15A3B03}" presName="node" presStyleLbl="node1" presStyleIdx="3" presStyleCnt="5">
        <dgm:presLayoutVars>
          <dgm:bulletEnabled val="1"/>
        </dgm:presLayoutVars>
      </dgm:prSet>
      <dgm:spPr/>
      <dgm:t>
        <a:bodyPr/>
        <a:lstStyle/>
        <a:p>
          <a:endParaRPr lang="en-US"/>
        </a:p>
      </dgm:t>
    </dgm:pt>
    <dgm:pt modelId="{3E1236DA-D1DD-43CD-B238-952BFB575768}" type="pres">
      <dgm:prSet presAssocID="{7EE3F5E2-C4E9-4251-BE87-C968EF94C642}" presName="Name9" presStyleLbl="parChTrans1D2" presStyleIdx="4" presStyleCnt="5"/>
      <dgm:spPr/>
      <dgm:t>
        <a:bodyPr/>
        <a:lstStyle/>
        <a:p>
          <a:endParaRPr lang="en-US"/>
        </a:p>
      </dgm:t>
    </dgm:pt>
    <dgm:pt modelId="{65961A5F-F82C-4EAB-978D-377D8398DCCE}" type="pres">
      <dgm:prSet presAssocID="{7EE3F5E2-C4E9-4251-BE87-C968EF94C642}" presName="connTx" presStyleLbl="parChTrans1D2" presStyleIdx="4" presStyleCnt="5"/>
      <dgm:spPr/>
      <dgm:t>
        <a:bodyPr/>
        <a:lstStyle/>
        <a:p>
          <a:endParaRPr lang="en-US"/>
        </a:p>
      </dgm:t>
    </dgm:pt>
    <dgm:pt modelId="{177128E6-D3BE-413F-9318-5EAE72503254}" type="pres">
      <dgm:prSet presAssocID="{2E4ED7EB-A3C0-489E-99EF-7B11EE4349BB}" presName="node" presStyleLbl="node1" presStyleIdx="4" presStyleCnt="5">
        <dgm:presLayoutVars>
          <dgm:bulletEnabled val="1"/>
        </dgm:presLayoutVars>
      </dgm:prSet>
      <dgm:spPr/>
      <dgm:t>
        <a:bodyPr/>
        <a:lstStyle/>
        <a:p>
          <a:endParaRPr lang="en-US"/>
        </a:p>
      </dgm:t>
    </dgm:pt>
  </dgm:ptLst>
  <dgm:cxnLst>
    <dgm:cxn modelId="{945F4553-BF22-4296-A978-BB39CC0E0D23}" type="presOf" srcId="{52500219-A8AE-4645-B3EF-80B512892171}" destId="{3B30C689-A8B8-41C4-A68F-C3E6C6EEC9DE}" srcOrd="1" destOrd="0" presId="urn:microsoft.com/office/officeart/2005/8/layout/radial1"/>
    <dgm:cxn modelId="{079F5291-153B-4E02-AAFE-E956CE991972}" type="presOf" srcId="{C541A885-5F60-4CA3-9456-32F4FDDDECB2}" destId="{67824F8B-D60D-4ABC-923E-65D1F7BAC21B}" srcOrd="1" destOrd="0" presId="urn:microsoft.com/office/officeart/2005/8/layout/radial1"/>
    <dgm:cxn modelId="{E5A64A9E-3004-4D79-A429-F103BE6E234B}" type="presOf" srcId="{8140F991-0B74-4054-8F0B-CC71EE353D0C}" destId="{78F2BAB5-D097-408C-8AF2-EC4418710AC8}" srcOrd="0" destOrd="0" presId="urn:microsoft.com/office/officeart/2005/8/layout/radial1"/>
    <dgm:cxn modelId="{C0056C92-F6C4-44A1-ADA6-4DE40A05B8AB}" type="presOf" srcId="{83DAF4F9-2E91-44E3-9EA9-C512E15A3B03}" destId="{4AA65F6F-8241-45C5-8E2B-0EADFC3883F8}" srcOrd="0" destOrd="0" presId="urn:microsoft.com/office/officeart/2005/8/layout/radial1"/>
    <dgm:cxn modelId="{E3523C6C-19CB-4845-9F2D-602B5D73E62A}" type="presOf" srcId="{573E57DE-4EDD-4C4A-A8BD-0863EC9CF600}" destId="{78815DB2-56C0-43F3-A376-975BAD714C2D}" srcOrd="0" destOrd="0" presId="urn:microsoft.com/office/officeart/2005/8/layout/radial1"/>
    <dgm:cxn modelId="{D1D919D8-7349-4C19-AEB3-CB433B9FA494}" srcId="{C99F9373-1D33-46B9-9718-162F2BEAFE93}" destId="{2E4ED7EB-A3C0-489E-99EF-7B11EE4349BB}" srcOrd="4" destOrd="0" parTransId="{7EE3F5E2-C4E9-4251-BE87-C968EF94C642}" sibTransId="{E6E2A8FE-6DEA-4412-A482-7A8B830F5978}"/>
    <dgm:cxn modelId="{C2A1AE44-CEB2-4B2B-AEF5-287B45B9019F}" srcId="{E03B6576-AAE4-4AB1-80A4-5B1853121AFF}" destId="{C99F9373-1D33-46B9-9718-162F2BEAFE93}" srcOrd="0" destOrd="0" parTransId="{03F203AF-C7B8-46B3-9F5E-6AF2DE6DC434}" sibTransId="{29E04111-8616-439C-83EA-960C9E5A8796}"/>
    <dgm:cxn modelId="{1565D273-8465-4E41-B071-C803583CBB21}" srcId="{C99F9373-1D33-46B9-9718-162F2BEAFE93}" destId="{83DAF4F9-2E91-44E3-9EA9-C512E15A3B03}" srcOrd="3" destOrd="0" parTransId="{C541A885-5F60-4CA3-9456-32F4FDDDECB2}" sibTransId="{A41EFA56-386F-4AB5-B594-7BFEDEBB1F80}"/>
    <dgm:cxn modelId="{6805DAE9-2736-4070-97F0-FC30E0B0221D}" type="presOf" srcId="{7EE3F5E2-C4E9-4251-BE87-C968EF94C642}" destId="{3E1236DA-D1DD-43CD-B238-952BFB575768}" srcOrd="0" destOrd="0" presId="urn:microsoft.com/office/officeart/2005/8/layout/radial1"/>
    <dgm:cxn modelId="{D2D55B54-9237-4DA9-9D06-19EE50852270}" type="presOf" srcId="{E945F690-92A0-41E3-9EF2-127836A85188}" destId="{293F78D7-09B1-40FF-9120-26492A9EA1B8}" srcOrd="0" destOrd="0" presId="urn:microsoft.com/office/officeart/2005/8/layout/radial1"/>
    <dgm:cxn modelId="{314695AD-987F-4442-87AD-CEDB994CE183}" type="presOf" srcId="{C541A885-5F60-4CA3-9456-32F4FDDDECB2}" destId="{5F2E0A10-5177-4F70-BD70-B5BCF3B6FAAA}" srcOrd="0" destOrd="0" presId="urn:microsoft.com/office/officeart/2005/8/layout/radial1"/>
    <dgm:cxn modelId="{4ECF85AA-6A0B-4595-9280-92CD114DD458}" type="presOf" srcId="{C99F9373-1D33-46B9-9718-162F2BEAFE93}" destId="{4755ADCA-02D5-475E-B92C-C46C4E8836DD}" srcOrd="0" destOrd="0" presId="urn:microsoft.com/office/officeart/2005/8/layout/radial1"/>
    <dgm:cxn modelId="{D662E3CF-75ED-4DE9-A29B-813CF93B8CE6}" type="presOf" srcId="{6617CEB5-9543-4195-B5BB-E8A4D9E75074}" destId="{2BCB7718-25DD-4880-87DF-964E5556F315}" srcOrd="1" destOrd="0" presId="urn:microsoft.com/office/officeart/2005/8/layout/radial1"/>
    <dgm:cxn modelId="{D4FB7E42-45EE-4E5B-BD17-B885A4F909E5}" srcId="{C99F9373-1D33-46B9-9718-162F2BEAFE93}" destId="{8140F991-0B74-4054-8F0B-CC71EE353D0C}" srcOrd="2" destOrd="0" parTransId="{52500219-A8AE-4645-B3EF-80B512892171}" sibTransId="{25CBF63D-752F-4057-B2A6-98E0F663EB42}"/>
    <dgm:cxn modelId="{CA33A255-4FE9-4FDD-B2B8-4B0BB4F019C1}" type="presOf" srcId="{E03B6576-AAE4-4AB1-80A4-5B1853121AFF}" destId="{27787C67-7599-4A26-AF73-A01E7D4EF89E}" srcOrd="0" destOrd="0" presId="urn:microsoft.com/office/officeart/2005/8/layout/radial1"/>
    <dgm:cxn modelId="{29C6085E-30D6-4189-B816-47B02A90034B}" srcId="{C99F9373-1D33-46B9-9718-162F2BEAFE93}" destId="{4A3D626D-D282-4D28-A49B-AB613DE24056}" srcOrd="0" destOrd="0" parTransId="{6617CEB5-9543-4195-B5BB-E8A4D9E75074}" sibTransId="{CCF51CFB-4B4C-48E2-93E8-0F8C5ECA433B}"/>
    <dgm:cxn modelId="{26F36071-38E2-49A5-B56E-A61A662B5FB6}" type="presOf" srcId="{7EE3F5E2-C4E9-4251-BE87-C968EF94C642}" destId="{65961A5F-F82C-4EAB-978D-377D8398DCCE}" srcOrd="1" destOrd="0" presId="urn:microsoft.com/office/officeart/2005/8/layout/radial1"/>
    <dgm:cxn modelId="{513A642C-DB03-45A6-9D9C-AD9D62A46815}" type="presOf" srcId="{2E4ED7EB-A3C0-489E-99EF-7B11EE4349BB}" destId="{177128E6-D3BE-413F-9318-5EAE72503254}" srcOrd="0" destOrd="0" presId="urn:microsoft.com/office/officeart/2005/8/layout/radial1"/>
    <dgm:cxn modelId="{31D7D3F4-847A-42E2-A7A8-5213C3D6E386}" type="presOf" srcId="{4A3D626D-D282-4D28-A49B-AB613DE24056}" destId="{ABBB51C6-4EDC-4481-9FF5-28461858564C}" srcOrd="0" destOrd="0" presId="urn:microsoft.com/office/officeart/2005/8/layout/radial1"/>
    <dgm:cxn modelId="{6D706591-E2E2-417E-8AE9-445714557A4E}" type="presOf" srcId="{52500219-A8AE-4645-B3EF-80B512892171}" destId="{ABDF04F6-B837-466B-B7B3-E4CB69E85DCA}" srcOrd="0" destOrd="0" presId="urn:microsoft.com/office/officeart/2005/8/layout/radial1"/>
    <dgm:cxn modelId="{2D5C2DA2-5E6B-439D-AD40-8420E09D42EC}" type="presOf" srcId="{573E57DE-4EDD-4C4A-A8BD-0863EC9CF600}" destId="{3C27BA60-1A9E-4B04-A85F-B02560BC2EB0}" srcOrd="1" destOrd="0" presId="urn:microsoft.com/office/officeart/2005/8/layout/radial1"/>
    <dgm:cxn modelId="{7EC90D35-693D-417F-99CF-CE60D378E71D}" srcId="{C99F9373-1D33-46B9-9718-162F2BEAFE93}" destId="{E945F690-92A0-41E3-9EF2-127836A85188}" srcOrd="1" destOrd="0" parTransId="{573E57DE-4EDD-4C4A-A8BD-0863EC9CF600}" sibTransId="{A039555F-0456-4D3B-8DE5-1D23B3DC8435}"/>
    <dgm:cxn modelId="{6C7842D4-67B1-4A7F-9054-5223DBE5C0A4}" type="presOf" srcId="{6617CEB5-9543-4195-B5BB-E8A4D9E75074}" destId="{D904A830-A472-4FF3-9485-BDA2DAA03EE0}" srcOrd="0" destOrd="0" presId="urn:microsoft.com/office/officeart/2005/8/layout/radial1"/>
    <dgm:cxn modelId="{D9167D30-D1C6-40A4-809D-9B6F4F87C9CD}" type="presParOf" srcId="{27787C67-7599-4A26-AF73-A01E7D4EF89E}" destId="{4755ADCA-02D5-475E-B92C-C46C4E8836DD}" srcOrd="0" destOrd="0" presId="urn:microsoft.com/office/officeart/2005/8/layout/radial1"/>
    <dgm:cxn modelId="{758B0939-014D-42DA-8CE3-D5B89BFA9897}" type="presParOf" srcId="{27787C67-7599-4A26-AF73-A01E7D4EF89E}" destId="{D904A830-A472-4FF3-9485-BDA2DAA03EE0}" srcOrd="1" destOrd="0" presId="urn:microsoft.com/office/officeart/2005/8/layout/radial1"/>
    <dgm:cxn modelId="{8DC7734B-779C-4F10-AD03-2B12E2A31FA1}" type="presParOf" srcId="{D904A830-A472-4FF3-9485-BDA2DAA03EE0}" destId="{2BCB7718-25DD-4880-87DF-964E5556F315}" srcOrd="0" destOrd="0" presId="urn:microsoft.com/office/officeart/2005/8/layout/radial1"/>
    <dgm:cxn modelId="{4990E6FF-1DFB-45A0-AB0E-4FD09A1035B7}" type="presParOf" srcId="{27787C67-7599-4A26-AF73-A01E7D4EF89E}" destId="{ABBB51C6-4EDC-4481-9FF5-28461858564C}" srcOrd="2" destOrd="0" presId="urn:microsoft.com/office/officeart/2005/8/layout/radial1"/>
    <dgm:cxn modelId="{535AFEDB-0316-4460-A874-38797AFA4ED5}" type="presParOf" srcId="{27787C67-7599-4A26-AF73-A01E7D4EF89E}" destId="{78815DB2-56C0-43F3-A376-975BAD714C2D}" srcOrd="3" destOrd="0" presId="urn:microsoft.com/office/officeart/2005/8/layout/radial1"/>
    <dgm:cxn modelId="{104C83E8-91AA-4C46-98CA-F9C05B9546EF}" type="presParOf" srcId="{78815DB2-56C0-43F3-A376-975BAD714C2D}" destId="{3C27BA60-1A9E-4B04-A85F-B02560BC2EB0}" srcOrd="0" destOrd="0" presId="urn:microsoft.com/office/officeart/2005/8/layout/radial1"/>
    <dgm:cxn modelId="{C6A1C8CA-0DF5-4783-92BD-C5F26EDD41E4}" type="presParOf" srcId="{27787C67-7599-4A26-AF73-A01E7D4EF89E}" destId="{293F78D7-09B1-40FF-9120-26492A9EA1B8}" srcOrd="4" destOrd="0" presId="urn:microsoft.com/office/officeart/2005/8/layout/radial1"/>
    <dgm:cxn modelId="{0BE47401-E9A2-4034-A2BD-B08DEE6AE095}" type="presParOf" srcId="{27787C67-7599-4A26-AF73-A01E7D4EF89E}" destId="{ABDF04F6-B837-466B-B7B3-E4CB69E85DCA}" srcOrd="5" destOrd="0" presId="urn:microsoft.com/office/officeart/2005/8/layout/radial1"/>
    <dgm:cxn modelId="{83A5E15D-E63B-4F5B-AF36-84F524A5C385}" type="presParOf" srcId="{ABDF04F6-B837-466B-B7B3-E4CB69E85DCA}" destId="{3B30C689-A8B8-41C4-A68F-C3E6C6EEC9DE}" srcOrd="0" destOrd="0" presId="urn:microsoft.com/office/officeart/2005/8/layout/radial1"/>
    <dgm:cxn modelId="{F051860D-6D4A-440A-A015-BF639115BC7E}" type="presParOf" srcId="{27787C67-7599-4A26-AF73-A01E7D4EF89E}" destId="{78F2BAB5-D097-408C-8AF2-EC4418710AC8}" srcOrd="6" destOrd="0" presId="urn:microsoft.com/office/officeart/2005/8/layout/radial1"/>
    <dgm:cxn modelId="{B787E824-F40E-483F-B55C-2B38663D5085}" type="presParOf" srcId="{27787C67-7599-4A26-AF73-A01E7D4EF89E}" destId="{5F2E0A10-5177-4F70-BD70-B5BCF3B6FAAA}" srcOrd="7" destOrd="0" presId="urn:microsoft.com/office/officeart/2005/8/layout/radial1"/>
    <dgm:cxn modelId="{F4630D8F-0338-409E-BC3E-EAAA04EC32FC}" type="presParOf" srcId="{5F2E0A10-5177-4F70-BD70-B5BCF3B6FAAA}" destId="{67824F8B-D60D-4ABC-923E-65D1F7BAC21B}" srcOrd="0" destOrd="0" presId="urn:microsoft.com/office/officeart/2005/8/layout/radial1"/>
    <dgm:cxn modelId="{8C905677-DDF3-452C-A7CD-5A0F1A3568C3}" type="presParOf" srcId="{27787C67-7599-4A26-AF73-A01E7D4EF89E}" destId="{4AA65F6F-8241-45C5-8E2B-0EADFC3883F8}" srcOrd="8" destOrd="0" presId="urn:microsoft.com/office/officeart/2005/8/layout/radial1"/>
    <dgm:cxn modelId="{BEE75A25-85CC-4023-8E03-DCDABB54C95C}" type="presParOf" srcId="{27787C67-7599-4A26-AF73-A01E7D4EF89E}" destId="{3E1236DA-D1DD-43CD-B238-952BFB575768}" srcOrd="9" destOrd="0" presId="urn:microsoft.com/office/officeart/2005/8/layout/radial1"/>
    <dgm:cxn modelId="{F885759F-0312-4915-8195-3F7DE42C287D}" type="presParOf" srcId="{3E1236DA-D1DD-43CD-B238-952BFB575768}" destId="{65961A5F-F82C-4EAB-978D-377D8398DCCE}" srcOrd="0" destOrd="0" presId="urn:microsoft.com/office/officeart/2005/8/layout/radial1"/>
    <dgm:cxn modelId="{340AB57B-32AE-44A3-B4D8-5F3AB3F5C3B7}" type="presParOf" srcId="{27787C67-7599-4A26-AF73-A01E7D4EF89E}" destId="{177128E6-D3BE-413F-9318-5EAE72503254}" srcOrd="10" destOrd="0" presId="urn:microsoft.com/office/officeart/2005/8/layout/radial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B7E7CEE-A79C-4609-9376-2EB37CF32ED5}" type="doc">
      <dgm:prSet loTypeId="urn:microsoft.com/office/officeart/2005/8/layout/hProcess11" loCatId="process" qsTypeId="urn:microsoft.com/office/officeart/2005/8/quickstyle/simple2" qsCatId="simple" csTypeId="urn:microsoft.com/office/officeart/2005/8/colors/accent2_1" csCatId="accent2" phldr="1"/>
      <dgm:spPr/>
      <dgm:t>
        <a:bodyPr/>
        <a:lstStyle/>
        <a:p>
          <a:endParaRPr lang="en-US"/>
        </a:p>
      </dgm:t>
    </dgm:pt>
    <dgm:pt modelId="{5FF8CC3B-A98D-42F7-8D4D-956DC3EAC25C}">
      <dgm:prSet phldrT="[Text]" custT="1"/>
      <dgm:spPr/>
      <dgm:t>
        <a:bodyPr/>
        <a:lstStyle/>
        <a:p>
          <a:r>
            <a:rPr lang="en-US" sz="1400" b="1" dirty="0" smtClean="0">
              <a:solidFill>
                <a:srgbClr val="002060"/>
              </a:solidFill>
            </a:rPr>
            <a:t>RFAs Published: March 27, 2015</a:t>
          </a:r>
          <a:endParaRPr lang="en-US" sz="1400" b="1" dirty="0">
            <a:solidFill>
              <a:srgbClr val="002060"/>
            </a:solidFill>
          </a:endParaRPr>
        </a:p>
      </dgm:t>
    </dgm:pt>
    <dgm:pt modelId="{D558890F-E717-4627-AFAE-D01F5959E8AA}" type="parTrans" cxnId="{DB8C3DFE-FA08-496A-8EEC-AF54EA29A742}">
      <dgm:prSet/>
      <dgm:spPr/>
      <dgm:t>
        <a:bodyPr/>
        <a:lstStyle/>
        <a:p>
          <a:endParaRPr lang="en-US"/>
        </a:p>
      </dgm:t>
    </dgm:pt>
    <dgm:pt modelId="{36F2CA90-0B7E-4DFC-88E3-3CDEC8813412}" type="sibTrans" cxnId="{DB8C3DFE-FA08-496A-8EEC-AF54EA29A742}">
      <dgm:prSet/>
      <dgm:spPr/>
      <dgm:t>
        <a:bodyPr/>
        <a:lstStyle/>
        <a:p>
          <a:endParaRPr lang="en-US"/>
        </a:p>
      </dgm:t>
    </dgm:pt>
    <dgm:pt modelId="{6CC17327-EEE5-4A6D-BEAD-908F4139C148}">
      <dgm:prSet phldrT="[Text]" custT="1"/>
      <dgm:spPr/>
      <dgm:t>
        <a:bodyPr/>
        <a:lstStyle/>
        <a:p>
          <a:r>
            <a:rPr lang="en-US" sz="1400" b="1" dirty="0" smtClean="0">
              <a:solidFill>
                <a:srgbClr val="002060"/>
              </a:solidFill>
            </a:rPr>
            <a:t>1</a:t>
          </a:r>
          <a:r>
            <a:rPr lang="en-US" sz="1400" b="1" baseline="30000" dirty="0" smtClean="0">
              <a:solidFill>
                <a:srgbClr val="002060"/>
              </a:solidFill>
            </a:rPr>
            <a:t>st</a:t>
          </a:r>
          <a:r>
            <a:rPr lang="en-US" sz="1400" b="1" dirty="0" smtClean="0">
              <a:solidFill>
                <a:srgbClr val="002060"/>
              </a:solidFill>
            </a:rPr>
            <a:t> Receipt:</a:t>
          </a:r>
        </a:p>
        <a:p>
          <a:r>
            <a:rPr lang="en-US" sz="1600" b="1" dirty="0" smtClean="0">
              <a:solidFill>
                <a:srgbClr val="002060"/>
              </a:solidFill>
            </a:rPr>
            <a:t>June 29, 2015</a:t>
          </a:r>
          <a:endParaRPr lang="en-US" sz="1600" b="1" dirty="0">
            <a:solidFill>
              <a:srgbClr val="002060"/>
            </a:solidFill>
          </a:endParaRPr>
        </a:p>
      </dgm:t>
    </dgm:pt>
    <dgm:pt modelId="{1425F051-9A45-42B0-BC5C-DFE8906745F6}" type="parTrans" cxnId="{87052E1A-6D6B-4A37-8F5F-FDAACFE8B0AF}">
      <dgm:prSet/>
      <dgm:spPr/>
      <dgm:t>
        <a:bodyPr/>
        <a:lstStyle/>
        <a:p>
          <a:endParaRPr lang="en-US"/>
        </a:p>
      </dgm:t>
    </dgm:pt>
    <dgm:pt modelId="{D8AE2DD4-AB8D-433A-A285-AE885D43FB56}" type="sibTrans" cxnId="{87052E1A-6D6B-4A37-8F5F-FDAACFE8B0AF}">
      <dgm:prSet/>
      <dgm:spPr/>
      <dgm:t>
        <a:bodyPr/>
        <a:lstStyle/>
        <a:p>
          <a:endParaRPr lang="en-US"/>
        </a:p>
      </dgm:t>
    </dgm:pt>
    <dgm:pt modelId="{F2169A48-E62E-423A-AF9A-965D35C294DD}">
      <dgm:prSet phldrT="[Text]" custT="1"/>
      <dgm:spPr/>
      <dgm:t>
        <a:bodyPr/>
        <a:lstStyle/>
        <a:p>
          <a:r>
            <a:rPr lang="en-US" sz="1400" b="1" dirty="0" smtClean="0">
              <a:solidFill>
                <a:srgbClr val="002060"/>
              </a:solidFill>
            </a:rPr>
            <a:t>2</a:t>
          </a:r>
          <a:r>
            <a:rPr lang="en-US" sz="1400" b="1" baseline="30000" dirty="0" smtClean="0">
              <a:solidFill>
                <a:srgbClr val="002060"/>
              </a:solidFill>
            </a:rPr>
            <a:t>nd</a:t>
          </a:r>
          <a:r>
            <a:rPr lang="en-US" sz="1400" b="1" dirty="0" smtClean="0">
              <a:solidFill>
                <a:srgbClr val="002060"/>
              </a:solidFill>
            </a:rPr>
            <a:t> Receipt: </a:t>
          </a:r>
          <a:r>
            <a:rPr lang="en-US" sz="1600" b="1" dirty="0" smtClean="0">
              <a:solidFill>
                <a:srgbClr val="002060"/>
              </a:solidFill>
            </a:rPr>
            <a:t>October 29, 2015</a:t>
          </a:r>
          <a:endParaRPr lang="en-US" sz="1400" b="1" dirty="0">
            <a:solidFill>
              <a:srgbClr val="002060"/>
            </a:solidFill>
          </a:endParaRPr>
        </a:p>
      </dgm:t>
    </dgm:pt>
    <dgm:pt modelId="{4BE9FFFC-3D77-4DE9-9980-8E82E19378DB}" type="parTrans" cxnId="{EDDE0815-8CB3-48C3-B5E6-C3E1C95FB87A}">
      <dgm:prSet/>
      <dgm:spPr/>
      <dgm:t>
        <a:bodyPr/>
        <a:lstStyle/>
        <a:p>
          <a:endParaRPr lang="en-US"/>
        </a:p>
      </dgm:t>
    </dgm:pt>
    <dgm:pt modelId="{0B6285CE-7A02-4417-AB24-C869146A5CF8}" type="sibTrans" cxnId="{EDDE0815-8CB3-48C3-B5E6-C3E1C95FB87A}">
      <dgm:prSet/>
      <dgm:spPr/>
      <dgm:t>
        <a:bodyPr/>
        <a:lstStyle/>
        <a:p>
          <a:endParaRPr lang="en-US"/>
        </a:p>
      </dgm:t>
    </dgm:pt>
    <dgm:pt modelId="{BF0CD6ED-3A9C-4CBE-946F-8A0EEA0EADD7}">
      <dgm:prSet custT="1"/>
      <dgm:spPr/>
      <dgm:t>
        <a:bodyPr/>
        <a:lstStyle/>
        <a:p>
          <a:r>
            <a:rPr lang="en-US" sz="1400" b="1" dirty="0" smtClean="0">
              <a:solidFill>
                <a:srgbClr val="002060"/>
              </a:solidFill>
            </a:rPr>
            <a:t>3</a:t>
          </a:r>
          <a:r>
            <a:rPr lang="en-US" sz="1400" b="1" baseline="30000" dirty="0" smtClean="0">
              <a:solidFill>
                <a:srgbClr val="002060"/>
              </a:solidFill>
            </a:rPr>
            <a:t>rd</a:t>
          </a:r>
          <a:r>
            <a:rPr lang="en-US" sz="1400" b="1" dirty="0" smtClean="0">
              <a:solidFill>
                <a:srgbClr val="002060"/>
              </a:solidFill>
            </a:rPr>
            <a:t> Receipt: </a:t>
          </a:r>
          <a:r>
            <a:rPr lang="en-US" sz="1600" b="1" dirty="0" smtClean="0">
              <a:solidFill>
                <a:srgbClr val="002060"/>
              </a:solidFill>
            </a:rPr>
            <a:t>June 29, 2016</a:t>
          </a:r>
          <a:endParaRPr lang="en-US" sz="1600" b="1" dirty="0">
            <a:solidFill>
              <a:srgbClr val="002060"/>
            </a:solidFill>
          </a:endParaRPr>
        </a:p>
      </dgm:t>
    </dgm:pt>
    <dgm:pt modelId="{E28AA6DA-E3AA-4989-B734-C8951A06B20E}" type="parTrans" cxnId="{02500B7B-9DF1-44D4-897E-69532A0BA98F}">
      <dgm:prSet/>
      <dgm:spPr/>
      <dgm:t>
        <a:bodyPr/>
        <a:lstStyle/>
        <a:p>
          <a:endParaRPr lang="en-US"/>
        </a:p>
      </dgm:t>
    </dgm:pt>
    <dgm:pt modelId="{FD518AE8-11D8-4EF7-98BE-91D0DB9A00E5}" type="sibTrans" cxnId="{02500B7B-9DF1-44D4-897E-69532A0BA98F}">
      <dgm:prSet/>
      <dgm:spPr/>
      <dgm:t>
        <a:bodyPr/>
        <a:lstStyle/>
        <a:p>
          <a:endParaRPr lang="en-US"/>
        </a:p>
      </dgm:t>
    </dgm:pt>
    <dgm:pt modelId="{AB473493-4D78-47F9-9B8B-9D8CA71C5A68}">
      <dgm:prSet custT="1"/>
      <dgm:spPr/>
      <dgm:t>
        <a:bodyPr/>
        <a:lstStyle/>
        <a:p>
          <a:r>
            <a:rPr lang="en-US" sz="1400" b="1" i="0" baseline="0" dirty="0" smtClean="0">
              <a:solidFill>
                <a:srgbClr val="002060"/>
              </a:solidFill>
            </a:rPr>
            <a:t>4</a:t>
          </a:r>
          <a:r>
            <a:rPr lang="en-US" sz="1400" b="1" i="0" baseline="30000" dirty="0" smtClean="0">
              <a:solidFill>
                <a:srgbClr val="002060"/>
              </a:solidFill>
            </a:rPr>
            <a:t>th</a:t>
          </a:r>
          <a:r>
            <a:rPr lang="en-US" sz="1400" b="1" i="0" baseline="0" dirty="0" smtClean="0">
              <a:solidFill>
                <a:srgbClr val="002060"/>
              </a:solidFill>
            </a:rPr>
            <a:t> Receipt:</a:t>
          </a:r>
          <a:r>
            <a:rPr lang="en-US" sz="1400" b="1" i="0" baseline="30000" dirty="0" smtClean="0">
              <a:solidFill>
                <a:srgbClr val="002060"/>
              </a:solidFill>
            </a:rPr>
            <a:t> </a:t>
          </a:r>
        </a:p>
        <a:p>
          <a:r>
            <a:rPr lang="en-US" sz="1600" b="1" i="0" baseline="0" dirty="0" smtClean="0">
              <a:solidFill>
                <a:srgbClr val="002060"/>
              </a:solidFill>
            </a:rPr>
            <a:t>October 28, 2016</a:t>
          </a:r>
          <a:endParaRPr lang="en-US" sz="1600" b="1" i="0" baseline="0" dirty="0">
            <a:solidFill>
              <a:srgbClr val="002060"/>
            </a:solidFill>
          </a:endParaRPr>
        </a:p>
      </dgm:t>
    </dgm:pt>
    <dgm:pt modelId="{9FF6F229-3E59-4204-97B4-731858B545F8}" type="parTrans" cxnId="{03EE718B-7CA4-4695-8BAE-65376EDAA8EF}">
      <dgm:prSet/>
      <dgm:spPr/>
      <dgm:t>
        <a:bodyPr/>
        <a:lstStyle/>
        <a:p>
          <a:endParaRPr lang="en-US"/>
        </a:p>
      </dgm:t>
    </dgm:pt>
    <dgm:pt modelId="{7DA27527-8B31-4B99-B09B-69B0AA7AC8D3}" type="sibTrans" cxnId="{03EE718B-7CA4-4695-8BAE-65376EDAA8EF}">
      <dgm:prSet/>
      <dgm:spPr/>
      <dgm:t>
        <a:bodyPr/>
        <a:lstStyle/>
        <a:p>
          <a:endParaRPr lang="en-US"/>
        </a:p>
      </dgm:t>
    </dgm:pt>
    <dgm:pt modelId="{E896001C-21FE-43F0-BE70-A00E8A625907}" type="pres">
      <dgm:prSet presAssocID="{DB7E7CEE-A79C-4609-9376-2EB37CF32ED5}" presName="Name0" presStyleCnt="0">
        <dgm:presLayoutVars>
          <dgm:dir/>
          <dgm:resizeHandles val="exact"/>
        </dgm:presLayoutVars>
      </dgm:prSet>
      <dgm:spPr/>
      <dgm:t>
        <a:bodyPr/>
        <a:lstStyle/>
        <a:p>
          <a:endParaRPr lang="en-US"/>
        </a:p>
      </dgm:t>
    </dgm:pt>
    <dgm:pt modelId="{41CF80E9-6516-4CA3-9CA3-D79C696C540E}" type="pres">
      <dgm:prSet presAssocID="{DB7E7CEE-A79C-4609-9376-2EB37CF32ED5}" presName="arrow" presStyleLbl="bgShp" presStyleIdx="0" presStyleCnt="1"/>
      <dgm:spPr/>
    </dgm:pt>
    <dgm:pt modelId="{F77633EF-172D-4D95-9635-EED46FF56773}" type="pres">
      <dgm:prSet presAssocID="{DB7E7CEE-A79C-4609-9376-2EB37CF32ED5}" presName="points" presStyleCnt="0"/>
      <dgm:spPr/>
    </dgm:pt>
    <dgm:pt modelId="{11E1111B-E52C-40DF-81A8-286871521B3C}" type="pres">
      <dgm:prSet presAssocID="{5FF8CC3B-A98D-42F7-8D4D-956DC3EAC25C}" presName="compositeA" presStyleCnt="0"/>
      <dgm:spPr/>
    </dgm:pt>
    <dgm:pt modelId="{E61DB5FF-DB9B-40F0-B1AC-6CF327628DDF}" type="pres">
      <dgm:prSet presAssocID="{5FF8CC3B-A98D-42F7-8D4D-956DC3EAC25C}" presName="textA" presStyleLbl="revTx" presStyleIdx="0" presStyleCnt="5" custScaleX="311267">
        <dgm:presLayoutVars>
          <dgm:bulletEnabled val="1"/>
        </dgm:presLayoutVars>
      </dgm:prSet>
      <dgm:spPr/>
      <dgm:t>
        <a:bodyPr/>
        <a:lstStyle/>
        <a:p>
          <a:endParaRPr lang="en-US"/>
        </a:p>
      </dgm:t>
    </dgm:pt>
    <dgm:pt modelId="{C40716D8-B6AB-40F7-95E0-523057EE7D3B}" type="pres">
      <dgm:prSet presAssocID="{5FF8CC3B-A98D-42F7-8D4D-956DC3EAC25C}" presName="circleA" presStyleLbl="node1" presStyleIdx="0" presStyleCnt="5" custScaleX="67500" custScaleY="67500"/>
      <dgm:spPr>
        <a:solidFill>
          <a:srgbClr val="004620"/>
        </a:solidFill>
      </dgm:spPr>
    </dgm:pt>
    <dgm:pt modelId="{8959295D-BBD9-4D68-8B6A-8A65169C71E0}" type="pres">
      <dgm:prSet presAssocID="{5FF8CC3B-A98D-42F7-8D4D-956DC3EAC25C}" presName="spaceA" presStyleCnt="0"/>
      <dgm:spPr/>
    </dgm:pt>
    <dgm:pt modelId="{F9C1775C-C7AB-42B1-B37E-6AA7F5985166}" type="pres">
      <dgm:prSet presAssocID="{36F2CA90-0B7E-4DFC-88E3-3CDEC8813412}" presName="space" presStyleCnt="0"/>
      <dgm:spPr/>
    </dgm:pt>
    <dgm:pt modelId="{F1EF6A22-BA84-4BEE-91DE-533B9AFCFA2E}" type="pres">
      <dgm:prSet presAssocID="{6CC17327-EEE5-4A6D-BEAD-908F4139C148}" presName="compositeB" presStyleCnt="0"/>
      <dgm:spPr/>
    </dgm:pt>
    <dgm:pt modelId="{408356E8-8E5D-4E39-8EED-77061915AD0B}" type="pres">
      <dgm:prSet presAssocID="{6CC17327-EEE5-4A6D-BEAD-908F4139C148}" presName="textB" presStyleLbl="revTx" presStyleIdx="1" presStyleCnt="5" custScaleX="328495">
        <dgm:presLayoutVars>
          <dgm:bulletEnabled val="1"/>
        </dgm:presLayoutVars>
      </dgm:prSet>
      <dgm:spPr/>
      <dgm:t>
        <a:bodyPr/>
        <a:lstStyle/>
        <a:p>
          <a:endParaRPr lang="en-US"/>
        </a:p>
      </dgm:t>
    </dgm:pt>
    <dgm:pt modelId="{AD7AF2F5-AE8E-4652-B051-198BE1D75541}" type="pres">
      <dgm:prSet presAssocID="{6CC17327-EEE5-4A6D-BEAD-908F4139C148}" presName="circleB" presStyleLbl="node1" presStyleIdx="1" presStyleCnt="5" custScaleX="67500" custScaleY="67500"/>
      <dgm:spPr/>
    </dgm:pt>
    <dgm:pt modelId="{44BE77DE-BC00-4FA3-93CC-4C8E9E321D06}" type="pres">
      <dgm:prSet presAssocID="{6CC17327-EEE5-4A6D-BEAD-908F4139C148}" presName="spaceB" presStyleCnt="0"/>
      <dgm:spPr/>
    </dgm:pt>
    <dgm:pt modelId="{8D299D80-D179-4299-BB8F-F023B68AAB10}" type="pres">
      <dgm:prSet presAssocID="{D8AE2DD4-AB8D-433A-A285-AE885D43FB56}" presName="space" presStyleCnt="0"/>
      <dgm:spPr/>
    </dgm:pt>
    <dgm:pt modelId="{BCE446CD-8E6D-46DC-AE93-DD8694A9E1B8}" type="pres">
      <dgm:prSet presAssocID="{F2169A48-E62E-423A-AF9A-965D35C294DD}" presName="compositeA" presStyleCnt="0"/>
      <dgm:spPr/>
    </dgm:pt>
    <dgm:pt modelId="{B4809470-545A-415C-AC4D-779F8371CA23}" type="pres">
      <dgm:prSet presAssocID="{F2169A48-E62E-423A-AF9A-965D35C294DD}" presName="textA" presStyleLbl="revTx" presStyleIdx="2" presStyleCnt="5" custScaleX="360860">
        <dgm:presLayoutVars>
          <dgm:bulletEnabled val="1"/>
        </dgm:presLayoutVars>
      </dgm:prSet>
      <dgm:spPr/>
      <dgm:t>
        <a:bodyPr/>
        <a:lstStyle/>
        <a:p>
          <a:endParaRPr lang="en-US"/>
        </a:p>
      </dgm:t>
    </dgm:pt>
    <dgm:pt modelId="{3FE37B8F-57D9-4969-8B1A-2AF8D1092835}" type="pres">
      <dgm:prSet presAssocID="{F2169A48-E62E-423A-AF9A-965D35C294DD}" presName="circleA" presStyleLbl="node1" presStyleIdx="2" presStyleCnt="5" custScaleX="67500" custScaleY="67500"/>
      <dgm:spPr/>
    </dgm:pt>
    <dgm:pt modelId="{46983D9D-B10A-4909-9198-2DF57805A755}" type="pres">
      <dgm:prSet presAssocID="{F2169A48-E62E-423A-AF9A-965D35C294DD}" presName="spaceA" presStyleCnt="0"/>
      <dgm:spPr/>
    </dgm:pt>
    <dgm:pt modelId="{5BE95CEF-5BF5-4723-B39C-751EB9014A77}" type="pres">
      <dgm:prSet presAssocID="{0B6285CE-7A02-4417-AB24-C869146A5CF8}" presName="space" presStyleCnt="0"/>
      <dgm:spPr/>
    </dgm:pt>
    <dgm:pt modelId="{A006AD02-71F0-43D7-8DA0-31B6915589D9}" type="pres">
      <dgm:prSet presAssocID="{BF0CD6ED-3A9C-4CBE-946F-8A0EEA0EADD7}" presName="compositeB" presStyleCnt="0"/>
      <dgm:spPr/>
    </dgm:pt>
    <dgm:pt modelId="{42CB26E3-7899-4AFA-B234-446B048C156D}" type="pres">
      <dgm:prSet presAssocID="{BF0CD6ED-3A9C-4CBE-946F-8A0EEA0EADD7}" presName="textB" presStyleLbl="revTx" presStyleIdx="3" presStyleCnt="5" custScaleX="313793">
        <dgm:presLayoutVars>
          <dgm:bulletEnabled val="1"/>
        </dgm:presLayoutVars>
      </dgm:prSet>
      <dgm:spPr/>
      <dgm:t>
        <a:bodyPr/>
        <a:lstStyle/>
        <a:p>
          <a:endParaRPr lang="en-US"/>
        </a:p>
      </dgm:t>
    </dgm:pt>
    <dgm:pt modelId="{CC705944-A83A-42E8-BA97-68F4DB178F9D}" type="pres">
      <dgm:prSet presAssocID="{BF0CD6ED-3A9C-4CBE-946F-8A0EEA0EADD7}" presName="circleB" presStyleLbl="node1" presStyleIdx="3" presStyleCnt="5" custScaleX="67500" custScaleY="67500"/>
      <dgm:spPr/>
    </dgm:pt>
    <dgm:pt modelId="{34FDE34C-901A-486B-98A3-E95045A15545}" type="pres">
      <dgm:prSet presAssocID="{BF0CD6ED-3A9C-4CBE-946F-8A0EEA0EADD7}" presName="spaceB" presStyleCnt="0"/>
      <dgm:spPr/>
    </dgm:pt>
    <dgm:pt modelId="{83C0B9BB-2657-43C8-B3ED-F5A3436F42DF}" type="pres">
      <dgm:prSet presAssocID="{FD518AE8-11D8-4EF7-98BE-91D0DB9A00E5}" presName="space" presStyleCnt="0"/>
      <dgm:spPr/>
    </dgm:pt>
    <dgm:pt modelId="{FA569B19-DAF3-4D44-8C98-1FB3A8B089BF}" type="pres">
      <dgm:prSet presAssocID="{AB473493-4D78-47F9-9B8B-9D8CA71C5A68}" presName="compositeA" presStyleCnt="0"/>
      <dgm:spPr/>
    </dgm:pt>
    <dgm:pt modelId="{BB793590-D515-416B-A1A3-FB4933AA35A8}" type="pres">
      <dgm:prSet presAssocID="{AB473493-4D78-47F9-9B8B-9D8CA71C5A68}" presName="textA" presStyleLbl="revTx" presStyleIdx="4" presStyleCnt="5" custScaleX="319943">
        <dgm:presLayoutVars>
          <dgm:bulletEnabled val="1"/>
        </dgm:presLayoutVars>
      </dgm:prSet>
      <dgm:spPr/>
      <dgm:t>
        <a:bodyPr/>
        <a:lstStyle/>
        <a:p>
          <a:endParaRPr lang="en-US"/>
        </a:p>
      </dgm:t>
    </dgm:pt>
    <dgm:pt modelId="{9BCDA569-9E78-4E64-ACE7-D552BC6BC76A}" type="pres">
      <dgm:prSet presAssocID="{AB473493-4D78-47F9-9B8B-9D8CA71C5A68}" presName="circleA" presStyleLbl="node1" presStyleIdx="4" presStyleCnt="5" custScaleX="67500" custScaleY="67500"/>
      <dgm:spPr/>
    </dgm:pt>
    <dgm:pt modelId="{BA0D18C3-A253-4BD6-9FDA-57E986903BB8}" type="pres">
      <dgm:prSet presAssocID="{AB473493-4D78-47F9-9B8B-9D8CA71C5A68}" presName="spaceA" presStyleCnt="0"/>
      <dgm:spPr/>
    </dgm:pt>
  </dgm:ptLst>
  <dgm:cxnLst>
    <dgm:cxn modelId="{EF71E171-8DBC-4120-AB75-0A6852AD9C2D}" type="presOf" srcId="{5FF8CC3B-A98D-42F7-8D4D-956DC3EAC25C}" destId="{E61DB5FF-DB9B-40F0-B1AC-6CF327628DDF}" srcOrd="0" destOrd="0" presId="urn:microsoft.com/office/officeart/2005/8/layout/hProcess11"/>
    <dgm:cxn modelId="{1359FC0E-531C-47D8-9254-EB90688AAB47}" type="presOf" srcId="{6CC17327-EEE5-4A6D-BEAD-908F4139C148}" destId="{408356E8-8E5D-4E39-8EED-77061915AD0B}" srcOrd="0" destOrd="0" presId="urn:microsoft.com/office/officeart/2005/8/layout/hProcess11"/>
    <dgm:cxn modelId="{DB8C3DFE-FA08-496A-8EEC-AF54EA29A742}" srcId="{DB7E7CEE-A79C-4609-9376-2EB37CF32ED5}" destId="{5FF8CC3B-A98D-42F7-8D4D-956DC3EAC25C}" srcOrd="0" destOrd="0" parTransId="{D558890F-E717-4627-AFAE-D01F5959E8AA}" sibTransId="{36F2CA90-0B7E-4DFC-88E3-3CDEC8813412}"/>
    <dgm:cxn modelId="{75560E78-5B4D-4A72-8C82-F2EBDEDB9E95}" type="presOf" srcId="{AB473493-4D78-47F9-9B8B-9D8CA71C5A68}" destId="{BB793590-D515-416B-A1A3-FB4933AA35A8}" srcOrd="0" destOrd="0" presId="urn:microsoft.com/office/officeart/2005/8/layout/hProcess11"/>
    <dgm:cxn modelId="{02500B7B-9DF1-44D4-897E-69532A0BA98F}" srcId="{DB7E7CEE-A79C-4609-9376-2EB37CF32ED5}" destId="{BF0CD6ED-3A9C-4CBE-946F-8A0EEA0EADD7}" srcOrd="3" destOrd="0" parTransId="{E28AA6DA-E3AA-4989-B734-C8951A06B20E}" sibTransId="{FD518AE8-11D8-4EF7-98BE-91D0DB9A00E5}"/>
    <dgm:cxn modelId="{41A64919-DCE5-4084-96D2-9F069783EBD4}" type="presOf" srcId="{F2169A48-E62E-423A-AF9A-965D35C294DD}" destId="{B4809470-545A-415C-AC4D-779F8371CA23}" srcOrd="0" destOrd="0" presId="urn:microsoft.com/office/officeart/2005/8/layout/hProcess11"/>
    <dgm:cxn modelId="{03EE718B-7CA4-4695-8BAE-65376EDAA8EF}" srcId="{DB7E7CEE-A79C-4609-9376-2EB37CF32ED5}" destId="{AB473493-4D78-47F9-9B8B-9D8CA71C5A68}" srcOrd="4" destOrd="0" parTransId="{9FF6F229-3E59-4204-97B4-731858B545F8}" sibTransId="{7DA27527-8B31-4B99-B09B-69B0AA7AC8D3}"/>
    <dgm:cxn modelId="{EDDE0815-8CB3-48C3-B5E6-C3E1C95FB87A}" srcId="{DB7E7CEE-A79C-4609-9376-2EB37CF32ED5}" destId="{F2169A48-E62E-423A-AF9A-965D35C294DD}" srcOrd="2" destOrd="0" parTransId="{4BE9FFFC-3D77-4DE9-9980-8E82E19378DB}" sibTransId="{0B6285CE-7A02-4417-AB24-C869146A5CF8}"/>
    <dgm:cxn modelId="{E5B328EC-B7E8-42F8-A3C3-2585DAE4B4E3}" type="presOf" srcId="{DB7E7CEE-A79C-4609-9376-2EB37CF32ED5}" destId="{E896001C-21FE-43F0-BE70-A00E8A625907}" srcOrd="0" destOrd="0" presId="urn:microsoft.com/office/officeart/2005/8/layout/hProcess11"/>
    <dgm:cxn modelId="{859DF184-6896-4BFA-AD0B-4152BC80A6A7}" type="presOf" srcId="{BF0CD6ED-3A9C-4CBE-946F-8A0EEA0EADD7}" destId="{42CB26E3-7899-4AFA-B234-446B048C156D}" srcOrd="0" destOrd="0" presId="urn:microsoft.com/office/officeart/2005/8/layout/hProcess11"/>
    <dgm:cxn modelId="{87052E1A-6D6B-4A37-8F5F-FDAACFE8B0AF}" srcId="{DB7E7CEE-A79C-4609-9376-2EB37CF32ED5}" destId="{6CC17327-EEE5-4A6D-BEAD-908F4139C148}" srcOrd="1" destOrd="0" parTransId="{1425F051-9A45-42B0-BC5C-DFE8906745F6}" sibTransId="{D8AE2DD4-AB8D-433A-A285-AE885D43FB56}"/>
    <dgm:cxn modelId="{673609A7-71E1-4FEC-AED9-8DD85B4D27B7}" type="presParOf" srcId="{E896001C-21FE-43F0-BE70-A00E8A625907}" destId="{41CF80E9-6516-4CA3-9CA3-D79C696C540E}" srcOrd="0" destOrd="0" presId="urn:microsoft.com/office/officeart/2005/8/layout/hProcess11"/>
    <dgm:cxn modelId="{BF3FE4D2-820A-4D70-AC9A-2FD727316C7B}" type="presParOf" srcId="{E896001C-21FE-43F0-BE70-A00E8A625907}" destId="{F77633EF-172D-4D95-9635-EED46FF56773}" srcOrd="1" destOrd="0" presId="urn:microsoft.com/office/officeart/2005/8/layout/hProcess11"/>
    <dgm:cxn modelId="{DDE7149D-5123-4F11-89F4-F01BF1194373}" type="presParOf" srcId="{F77633EF-172D-4D95-9635-EED46FF56773}" destId="{11E1111B-E52C-40DF-81A8-286871521B3C}" srcOrd="0" destOrd="0" presId="urn:microsoft.com/office/officeart/2005/8/layout/hProcess11"/>
    <dgm:cxn modelId="{73C36FEB-275D-4AA6-8717-E42A01530AB7}" type="presParOf" srcId="{11E1111B-E52C-40DF-81A8-286871521B3C}" destId="{E61DB5FF-DB9B-40F0-B1AC-6CF327628DDF}" srcOrd="0" destOrd="0" presId="urn:microsoft.com/office/officeart/2005/8/layout/hProcess11"/>
    <dgm:cxn modelId="{9563C5DA-5149-4501-B625-6C18953C39C5}" type="presParOf" srcId="{11E1111B-E52C-40DF-81A8-286871521B3C}" destId="{C40716D8-B6AB-40F7-95E0-523057EE7D3B}" srcOrd="1" destOrd="0" presId="urn:microsoft.com/office/officeart/2005/8/layout/hProcess11"/>
    <dgm:cxn modelId="{774361CB-7CD3-4787-96BE-CCA0E805D16A}" type="presParOf" srcId="{11E1111B-E52C-40DF-81A8-286871521B3C}" destId="{8959295D-BBD9-4D68-8B6A-8A65169C71E0}" srcOrd="2" destOrd="0" presId="urn:microsoft.com/office/officeart/2005/8/layout/hProcess11"/>
    <dgm:cxn modelId="{2214F7BB-63A3-4F82-83C3-8E5ECFB156F1}" type="presParOf" srcId="{F77633EF-172D-4D95-9635-EED46FF56773}" destId="{F9C1775C-C7AB-42B1-B37E-6AA7F5985166}" srcOrd="1" destOrd="0" presId="urn:microsoft.com/office/officeart/2005/8/layout/hProcess11"/>
    <dgm:cxn modelId="{65C177B3-70FF-4C56-9F4A-5DA5DC1C696C}" type="presParOf" srcId="{F77633EF-172D-4D95-9635-EED46FF56773}" destId="{F1EF6A22-BA84-4BEE-91DE-533B9AFCFA2E}" srcOrd="2" destOrd="0" presId="urn:microsoft.com/office/officeart/2005/8/layout/hProcess11"/>
    <dgm:cxn modelId="{EADBBA71-FD77-4944-833F-EB658F61754F}" type="presParOf" srcId="{F1EF6A22-BA84-4BEE-91DE-533B9AFCFA2E}" destId="{408356E8-8E5D-4E39-8EED-77061915AD0B}" srcOrd="0" destOrd="0" presId="urn:microsoft.com/office/officeart/2005/8/layout/hProcess11"/>
    <dgm:cxn modelId="{FD805098-B98A-4B0A-9F23-90C364830C23}" type="presParOf" srcId="{F1EF6A22-BA84-4BEE-91DE-533B9AFCFA2E}" destId="{AD7AF2F5-AE8E-4652-B051-198BE1D75541}" srcOrd="1" destOrd="0" presId="urn:microsoft.com/office/officeart/2005/8/layout/hProcess11"/>
    <dgm:cxn modelId="{CB94D14C-4121-4AD7-9B59-70DA005911BC}" type="presParOf" srcId="{F1EF6A22-BA84-4BEE-91DE-533B9AFCFA2E}" destId="{44BE77DE-BC00-4FA3-93CC-4C8E9E321D06}" srcOrd="2" destOrd="0" presId="urn:microsoft.com/office/officeart/2005/8/layout/hProcess11"/>
    <dgm:cxn modelId="{F2CCBE6E-384C-4778-A209-599CC724DB5F}" type="presParOf" srcId="{F77633EF-172D-4D95-9635-EED46FF56773}" destId="{8D299D80-D179-4299-BB8F-F023B68AAB10}" srcOrd="3" destOrd="0" presId="urn:microsoft.com/office/officeart/2005/8/layout/hProcess11"/>
    <dgm:cxn modelId="{2CEF2CF9-398A-4513-B03A-62F1EA75918C}" type="presParOf" srcId="{F77633EF-172D-4D95-9635-EED46FF56773}" destId="{BCE446CD-8E6D-46DC-AE93-DD8694A9E1B8}" srcOrd="4" destOrd="0" presId="urn:microsoft.com/office/officeart/2005/8/layout/hProcess11"/>
    <dgm:cxn modelId="{48ECE2F1-FA4E-4B71-BD45-CE57BE5A17A1}" type="presParOf" srcId="{BCE446CD-8E6D-46DC-AE93-DD8694A9E1B8}" destId="{B4809470-545A-415C-AC4D-779F8371CA23}" srcOrd="0" destOrd="0" presId="urn:microsoft.com/office/officeart/2005/8/layout/hProcess11"/>
    <dgm:cxn modelId="{29EA2463-1237-4092-9681-8CBFAF0F3ABE}" type="presParOf" srcId="{BCE446CD-8E6D-46DC-AE93-DD8694A9E1B8}" destId="{3FE37B8F-57D9-4969-8B1A-2AF8D1092835}" srcOrd="1" destOrd="0" presId="urn:microsoft.com/office/officeart/2005/8/layout/hProcess11"/>
    <dgm:cxn modelId="{90419E30-78B6-4F4C-8292-39830DE0FECF}" type="presParOf" srcId="{BCE446CD-8E6D-46DC-AE93-DD8694A9E1B8}" destId="{46983D9D-B10A-4909-9198-2DF57805A755}" srcOrd="2" destOrd="0" presId="urn:microsoft.com/office/officeart/2005/8/layout/hProcess11"/>
    <dgm:cxn modelId="{F3DE187F-D04B-4A15-BEC3-8596C14747EB}" type="presParOf" srcId="{F77633EF-172D-4D95-9635-EED46FF56773}" destId="{5BE95CEF-5BF5-4723-B39C-751EB9014A77}" srcOrd="5" destOrd="0" presId="urn:microsoft.com/office/officeart/2005/8/layout/hProcess11"/>
    <dgm:cxn modelId="{8B86DC8C-FB5C-4CBD-89CC-F140E80CC39A}" type="presParOf" srcId="{F77633EF-172D-4D95-9635-EED46FF56773}" destId="{A006AD02-71F0-43D7-8DA0-31B6915589D9}" srcOrd="6" destOrd="0" presId="urn:microsoft.com/office/officeart/2005/8/layout/hProcess11"/>
    <dgm:cxn modelId="{61E4C183-C38B-427C-9492-6060C029A319}" type="presParOf" srcId="{A006AD02-71F0-43D7-8DA0-31B6915589D9}" destId="{42CB26E3-7899-4AFA-B234-446B048C156D}" srcOrd="0" destOrd="0" presId="urn:microsoft.com/office/officeart/2005/8/layout/hProcess11"/>
    <dgm:cxn modelId="{BC5669C4-0ECE-4B95-858D-6FBF9EB4D449}" type="presParOf" srcId="{A006AD02-71F0-43D7-8DA0-31B6915589D9}" destId="{CC705944-A83A-42E8-BA97-68F4DB178F9D}" srcOrd="1" destOrd="0" presId="urn:microsoft.com/office/officeart/2005/8/layout/hProcess11"/>
    <dgm:cxn modelId="{8359B021-9407-494E-8012-3948B8E87795}" type="presParOf" srcId="{A006AD02-71F0-43D7-8DA0-31B6915589D9}" destId="{34FDE34C-901A-486B-98A3-E95045A15545}" srcOrd="2" destOrd="0" presId="urn:microsoft.com/office/officeart/2005/8/layout/hProcess11"/>
    <dgm:cxn modelId="{C065D8FD-4AFD-4CBC-AA3F-F14A54816638}" type="presParOf" srcId="{F77633EF-172D-4D95-9635-EED46FF56773}" destId="{83C0B9BB-2657-43C8-B3ED-F5A3436F42DF}" srcOrd="7" destOrd="0" presId="urn:microsoft.com/office/officeart/2005/8/layout/hProcess11"/>
    <dgm:cxn modelId="{0C21E1BC-5770-4916-B228-AE7394116FDC}" type="presParOf" srcId="{F77633EF-172D-4D95-9635-EED46FF56773}" destId="{FA569B19-DAF3-4D44-8C98-1FB3A8B089BF}" srcOrd="8" destOrd="0" presId="urn:microsoft.com/office/officeart/2005/8/layout/hProcess11"/>
    <dgm:cxn modelId="{9036ACBF-ADA9-4FBC-BFDF-54008C4A8190}" type="presParOf" srcId="{FA569B19-DAF3-4D44-8C98-1FB3A8B089BF}" destId="{BB793590-D515-416B-A1A3-FB4933AA35A8}" srcOrd="0" destOrd="0" presId="urn:microsoft.com/office/officeart/2005/8/layout/hProcess11"/>
    <dgm:cxn modelId="{0E3057F3-AA46-484B-9736-A276E5B1F3B3}" type="presParOf" srcId="{FA569B19-DAF3-4D44-8C98-1FB3A8B089BF}" destId="{9BCDA569-9E78-4E64-ACE7-D552BC6BC76A}" srcOrd="1" destOrd="0" presId="urn:microsoft.com/office/officeart/2005/8/layout/hProcess11"/>
    <dgm:cxn modelId="{B9363886-DA53-4F36-83F5-5C698B3E696E}" type="presParOf" srcId="{FA569B19-DAF3-4D44-8C98-1FB3A8B089BF}" destId="{BA0D18C3-A253-4BD6-9FDA-57E986903BB8}"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B7E7CEE-A79C-4609-9376-2EB37CF32ED5}" type="doc">
      <dgm:prSet loTypeId="urn:microsoft.com/office/officeart/2005/8/layout/hProcess11" loCatId="process" qsTypeId="urn:microsoft.com/office/officeart/2005/8/quickstyle/simple2" qsCatId="simple" csTypeId="urn:microsoft.com/office/officeart/2005/8/colors/accent2_1" csCatId="accent2" phldr="1"/>
      <dgm:spPr/>
      <dgm:t>
        <a:bodyPr/>
        <a:lstStyle/>
        <a:p>
          <a:endParaRPr lang="en-US"/>
        </a:p>
      </dgm:t>
    </dgm:pt>
    <dgm:pt modelId="{5FF8CC3B-A98D-42F7-8D4D-956DC3EAC25C}">
      <dgm:prSet phldrT="[Text]" custT="1"/>
      <dgm:spPr/>
      <dgm:t>
        <a:bodyPr/>
        <a:lstStyle/>
        <a:p>
          <a:r>
            <a:rPr lang="en-US" sz="1400" b="1" dirty="0" smtClean="0">
              <a:solidFill>
                <a:srgbClr val="002060"/>
              </a:solidFill>
            </a:rPr>
            <a:t>RFAs Published: March 27, 2015</a:t>
          </a:r>
          <a:endParaRPr lang="en-US" sz="1400" b="1" dirty="0">
            <a:solidFill>
              <a:srgbClr val="002060"/>
            </a:solidFill>
          </a:endParaRPr>
        </a:p>
      </dgm:t>
    </dgm:pt>
    <dgm:pt modelId="{D558890F-E717-4627-AFAE-D01F5959E8AA}" type="parTrans" cxnId="{DB8C3DFE-FA08-496A-8EEC-AF54EA29A742}">
      <dgm:prSet/>
      <dgm:spPr/>
      <dgm:t>
        <a:bodyPr/>
        <a:lstStyle/>
        <a:p>
          <a:endParaRPr lang="en-US"/>
        </a:p>
      </dgm:t>
    </dgm:pt>
    <dgm:pt modelId="{36F2CA90-0B7E-4DFC-88E3-3CDEC8813412}" type="sibTrans" cxnId="{DB8C3DFE-FA08-496A-8EEC-AF54EA29A742}">
      <dgm:prSet/>
      <dgm:spPr/>
      <dgm:t>
        <a:bodyPr/>
        <a:lstStyle/>
        <a:p>
          <a:endParaRPr lang="en-US"/>
        </a:p>
      </dgm:t>
    </dgm:pt>
    <dgm:pt modelId="{6CC17327-EEE5-4A6D-BEAD-908F4139C148}">
      <dgm:prSet phldrT="[Text]" custT="1"/>
      <dgm:spPr/>
      <dgm:t>
        <a:bodyPr/>
        <a:lstStyle/>
        <a:p>
          <a:r>
            <a:rPr lang="en-US" sz="1400" b="1" dirty="0" smtClean="0">
              <a:solidFill>
                <a:srgbClr val="002060"/>
              </a:solidFill>
            </a:rPr>
            <a:t>1</a:t>
          </a:r>
          <a:r>
            <a:rPr lang="en-US" sz="1400" b="1" baseline="30000" dirty="0" smtClean="0">
              <a:solidFill>
                <a:srgbClr val="002060"/>
              </a:solidFill>
            </a:rPr>
            <a:t>st</a:t>
          </a:r>
          <a:r>
            <a:rPr lang="en-US" sz="1400" b="1" dirty="0" smtClean="0">
              <a:solidFill>
                <a:srgbClr val="002060"/>
              </a:solidFill>
            </a:rPr>
            <a:t> Receipt:</a:t>
          </a:r>
        </a:p>
        <a:p>
          <a:r>
            <a:rPr lang="en-US" sz="1600" b="1" dirty="0" smtClean="0">
              <a:solidFill>
                <a:srgbClr val="002060"/>
              </a:solidFill>
            </a:rPr>
            <a:t>June 29, 2015</a:t>
          </a:r>
          <a:endParaRPr lang="en-US" sz="1600" b="1" dirty="0">
            <a:solidFill>
              <a:srgbClr val="002060"/>
            </a:solidFill>
          </a:endParaRPr>
        </a:p>
      </dgm:t>
    </dgm:pt>
    <dgm:pt modelId="{1425F051-9A45-42B0-BC5C-DFE8906745F6}" type="parTrans" cxnId="{87052E1A-6D6B-4A37-8F5F-FDAACFE8B0AF}">
      <dgm:prSet/>
      <dgm:spPr/>
      <dgm:t>
        <a:bodyPr/>
        <a:lstStyle/>
        <a:p>
          <a:endParaRPr lang="en-US"/>
        </a:p>
      </dgm:t>
    </dgm:pt>
    <dgm:pt modelId="{D8AE2DD4-AB8D-433A-A285-AE885D43FB56}" type="sibTrans" cxnId="{87052E1A-6D6B-4A37-8F5F-FDAACFE8B0AF}">
      <dgm:prSet/>
      <dgm:spPr/>
      <dgm:t>
        <a:bodyPr/>
        <a:lstStyle/>
        <a:p>
          <a:endParaRPr lang="en-US"/>
        </a:p>
      </dgm:t>
    </dgm:pt>
    <dgm:pt modelId="{F2169A48-E62E-423A-AF9A-965D35C294DD}">
      <dgm:prSet phldrT="[Text]" custT="1"/>
      <dgm:spPr/>
      <dgm:t>
        <a:bodyPr/>
        <a:lstStyle/>
        <a:p>
          <a:r>
            <a:rPr lang="en-US" sz="1400" b="1" dirty="0" smtClean="0">
              <a:solidFill>
                <a:srgbClr val="002060"/>
              </a:solidFill>
            </a:rPr>
            <a:t>2</a:t>
          </a:r>
          <a:r>
            <a:rPr lang="en-US" sz="1400" b="1" baseline="30000" dirty="0" smtClean="0">
              <a:solidFill>
                <a:srgbClr val="002060"/>
              </a:solidFill>
            </a:rPr>
            <a:t>nd</a:t>
          </a:r>
          <a:r>
            <a:rPr lang="en-US" sz="1400" b="1" dirty="0" smtClean="0">
              <a:solidFill>
                <a:srgbClr val="002060"/>
              </a:solidFill>
            </a:rPr>
            <a:t> Receipt: </a:t>
          </a:r>
          <a:r>
            <a:rPr lang="en-US" sz="1600" b="1" dirty="0" smtClean="0">
              <a:solidFill>
                <a:srgbClr val="002060"/>
              </a:solidFill>
            </a:rPr>
            <a:t>October 29, 2015</a:t>
          </a:r>
          <a:endParaRPr lang="en-US" sz="1400" b="1" dirty="0">
            <a:solidFill>
              <a:srgbClr val="002060"/>
            </a:solidFill>
          </a:endParaRPr>
        </a:p>
      </dgm:t>
    </dgm:pt>
    <dgm:pt modelId="{4BE9FFFC-3D77-4DE9-9980-8E82E19378DB}" type="parTrans" cxnId="{EDDE0815-8CB3-48C3-B5E6-C3E1C95FB87A}">
      <dgm:prSet/>
      <dgm:spPr/>
      <dgm:t>
        <a:bodyPr/>
        <a:lstStyle/>
        <a:p>
          <a:endParaRPr lang="en-US"/>
        </a:p>
      </dgm:t>
    </dgm:pt>
    <dgm:pt modelId="{0B6285CE-7A02-4417-AB24-C869146A5CF8}" type="sibTrans" cxnId="{EDDE0815-8CB3-48C3-B5E6-C3E1C95FB87A}">
      <dgm:prSet/>
      <dgm:spPr/>
      <dgm:t>
        <a:bodyPr/>
        <a:lstStyle/>
        <a:p>
          <a:endParaRPr lang="en-US"/>
        </a:p>
      </dgm:t>
    </dgm:pt>
    <dgm:pt modelId="{BF0CD6ED-3A9C-4CBE-946F-8A0EEA0EADD7}">
      <dgm:prSet custT="1"/>
      <dgm:spPr/>
      <dgm:t>
        <a:bodyPr/>
        <a:lstStyle/>
        <a:p>
          <a:r>
            <a:rPr lang="en-US" sz="1400" b="1" dirty="0" smtClean="0">
              <a:solidFill>
                <a:srgbClr val="002060"/>
              </a:solidFill>
            </a:rPr>
            <a:t>3</a:t>
          </a:r>
          <a:r>
            <a:rPr lang="en-US" sz="1400" b="1" baseline="30000" dirty="0" smtClean="0">
              <a:solidFill>
                <a:srgbClr val="002060"/>
              </a:solidFill>
            </a:rPr>
            <a:t>rd</a:t>
          </a:r>
          <a:r>
            <a:rPr lang="en-US" sz="1400" b="1" dirty="0" smtClean="0">
              <a:solidFill>
                <a:srgbClr val="002060"/>
              </a:solidFill>
            </a:rPr>
            <a:t> Receipt: </a:t>
          </a:r>
          <a:r>
            <a:rPr lang="en-US" sz="1600" b="1" dirty="0" smtClean="0">
              <a:solidFill>
                <a:srgbClr val="002060"/>
              </a:solidFill>
            </a:rPr>
            <a:t>June 29, 2016</a:t>
          </a:r>
          <a:endParaRPr lang="en-US" sz="1600" b="1" dirty="0">
            <a:solidFill>
              <a:srgbClr val="002060"/>
            </a:solidFill>
          </a:endParaRPr>
        </a:p>
      </dgm:t>
    </dgm:pt>
    <dgm:pt modelId="{E28AA6DA-E3AA-4989-B734-C8951A06B20E}" type="parTrans" cxnId="{02500B7B-9DF1-44D4-897E-69532A0BA98F}">
      <dgm:prSet/>
      <dgm:spPr/>
      <dgm:t>
        <a:bodyPr/>
        <a:lstStyle/>
        <a:p>
          <a:endParaRPr lang="en-US"/>
        </a:p>
      </dgm:t>
    </dgm:pt>
    <dgm:pt modelId="{FD518AE8-11D8-4EF7-98BE-91D0DB9A00E5}" type="sibTrans" cxnId="{02500B7B-9DF1-44D4-897E-69532A0BA98F}">
      <dgm:prSet/>
      <dgm:spPr/>
      <dgm:t>
        <a:bodyPr/>
        <a:lstStyle/>
        <a:p>
          <a:endParaRPr lang="en-US"/>
        </a:p>
      </dgm:t>
    </dgm:pt>
    <dgm:pt modelId="{AB473493-4D78-47F9-9B8B-9D8CA71C5A68}">
      <dgm:prSet custT="1"/>
      <dgm:spPr/>
      <dgm:t>
        <a:bodyPr/>
        <a:lstStyle/>
        <a:p>
          <a:r>
            <a:rPr lang="en-US" sz="1400" b="1" i="0" baseline="0" dirty="0" smtClean="0">
              <a:solidFill>
                <a:srgbClr val="002060"/>
              </a:solidFill>
            </a:rPr>
            <a:t>4</a:t>
          </a:r>
          <a:r>
            <a:rPr lang="en-US" sz="1400" b="1" i="0" baseline="30000" dirty="0" smtClean="0">
              <a:solidFill>
                <a:srgbClr val="002060"/>
              </a:solidFill>
            </a:rPr>
            <a:t>th</a:t>
          </a:r>
          <a:r>
            <a:rPr lang="en-US" sz="1400" b="1" i="0" baseline="0" dirty="0" smtClean="0">
              <a:solidFill>
                <a:srgbClr val="002060"/>
              </a:solidFill>
            </a:rPr>
            <a:t> Receipt:</a:t>
          </a:r>
          <a:r>
            <a:rPr lang="en-US" sz="1400" b="1" i="0" baseline="30000" dirty="0" smtClean="0">
              <a:solidFill>
                <a:srgbClr val="002060"/>
              </a:solidFill>
            </a:rPr>
            <a:t> </a:t>
          </a:r>
        </a:p>
        <a:p>
          <a:r>
            <a:rPr lang="en-US" sz="1600" b="1" i="0" baseline="0" dirty="0" smtClean="0">
              <a:solidFill>
                <a:srgbClr val="002060"/>
              </a:solidFill>
            </a:rPr>
            <a:t>October 28, 2016</a:t>
          </a:r>
          <a:endParaRPr lang="en-US" sz="1600" b="1" i="0" baseline="0" dirty="0">
            <a:solidFill>
              <a:srgbClr val="002060"/>
            </a:solidFill>
          </a:endParaRPr>
        </a:p>
      </dgm:t>
    </dgm:pt>
    <dgm:pt modelId="{9FF6F229-3E59-4204-97B4-731858B545F8}" type="parTrans" cxnId="{03EE718B-7CA4-4695-8BAE-65376EDAA8EF}">
      <dgm:prSet/>
      <dgm:spPr/>
      <dgm:t>
        <a:bodyPr/>
        <a:lstStyle/>
        <a:p>
          <a:endParaRPr lang="en-US"/>
        </a:p>
      </dgm:t>
    </dgm:pt>
    <dgm:pt modelId="{7DA27527-8B31-4B99-B09B-69B0AA7AC8D3}" type="sibTrans" cxnId="{03EE718B-7CA4-4695-8BAE-65376EDAA8EF}">
      <dgm:prSet/>
      <dgm:spPr/>
      <dgm:t>
        <a:bodyPr/>
        <a:lstStyle/>
        <a:p>
          <a:endParaRPr lang="en-US"/>
        </a:p>
      </dgm:t>
    </dgm:pt>
    <dgm:pt modelId="{E896001C-21FE-43F0-BE70-A00E8A625907}" type="pres">
      <dgm:prSet presAssocID="{DB7E7CEE-A79C-4609-9376-2EB37CF32ED5}" presName="Name0" presStyleCnt="0">
        <dgm:presLayoutVars>
          <dgm:dir/>
          <dgm:resizeHandles val="exact"/>
        </dgm:presLayoutVars>
      </dgm:prSet>
      <dgm:spPr/>
      <dgm:t>
        <a:bodyPr/>
        <a:lstStyle/>
        <a:p>
          <a:endParaRPr lang="en-US"/>
        </a:p>
      </dgm:t>
    </dgm:pt>
    <dgm:pt modelId="{41CF80E9-6516-4CA3-9CA3-D79C696C540E}" type="pres">
      <dgm:prSet presAssocID="{DB7E7CEE-A79C-4609-9376-2EB37CF32ED5}" presName="arrow" presStyleLbl="bgShp" presStyleIdx="0" presStyleCnt="1"/>
      <dgm:spPr/>
    </dgm:pt>
    <dgm:pt modelId="{F77633EF-172D-4D95-9635-EED46FF56773}" type="pres">
      <dgm:prSet presAssocID="{DB7E7CEE-A79C-4609-9376-2EB37CF32ED5}" presName="points" presStyleCnt="0"/>
      <dgm:spPr/>
    </dgm:pt>
    <dgm:pt modelId="{11E1111B-E52C-40DF-81A8-286871521B3C}" type="pres">
      <dgm:prSet presAssocID="{5FF8CC3B-A98D-42F7-8D4D-956DC3EAC25C}" presName="compositeA" presStyleCnt="0"/>
      <dgm:spPr/>
    </dgm:pt>
    <dgm:pt modelId="{E61DB5FF-DB9B-40F0-B1AC-6CF327628DDF}" type="pres">
      <dgm:prSet presAssocID="{5FF8CC3B-A98D-42F7-8D4D-956DC3EAC25C}" presName="textA" presStyleLbl="revTx" presStyleIdx="0" presStyleCnt="5" custScaleX="311267">
        <dgm:presLayoutVars>
          <dgm:bulletEnabled val="1"/>
        </dgm:presLayoutVars>
      </dgm:prSet>
      <dgm:spPr/>
      <dgm:t>
        <a:bodyPr/>
        <a:lstStyle/>
        <a:p>
          <a:endParaRPr lang="en-US"/>
        </a:p>
      </dgm:t>
    </dgm:pt>
    <dgm:pt modelId="{C40716D8-B6AB-40F7-95E0-523057EE7D3B}" type="pres">
      <dgm:prSet presAssocID="{5FF8CC3B-A98D-42F7-8D4D-956DC3EAC25C}" presName="circleA" presStyleLbl="node1" presStyleIdx="0" presStyleCnt="5" custScaleX="67500" custScaleY="67500"/>
      <dgm:spPr>
        <a:solidFill>
          <a:srgbClr val="004620"/>
        </a:solidFill>
      </dgm:spPr>
    </dgm:pt>
    <dgm:pt modelId="{8959295D-BBD9-4D68-8B6A-8A65169C71E0}" type="pres">
      <dgm:prSet presAssocID="{5FF8CC3B-A98D-42F7-8D4D-956DC3EAC25C}" presName="spaceA" presStyleCnt="0"/>
      <dgm:spPr/>
    </dgm:pt>
    <dgm:pt modelId="{F9C1775C-C7AB-42B1-B37E-6AA7F5985166}" type="pres">
      <dgm:prSet presAssocID="{36F2CA90-0B7E-4DFC-88E3-3CDEC8813412}" presName="space" presStyleCnt="0"/>
      <dgm:spPr/>
    </dgm:pt>
    <dgm:pt modelId="{F1EF6A22-BA84-4BEE-91DE-533B9AFCFA2E}" type="pres">
      <dgm:prSet presAssocID="{6CC17327-EEE5-4A6D-BEAD-908F4139C148}" presName="compositeB" presStyleCnt="0"/>
      <dgm:spPr/>
    </dgm:pt>
    <dgm:pt modelId="{408356E8-8E5D-4E39-8EED-77061915AD0B}" type="pres">
      <dgm:prSet presAssocID="{6CC17327-EEE5-4A6D-BEAD-908F4139C148}" presName="textB" presStyleLbl="revTx" presStyleIdx="1" presStyleCnt="5" custScaleX="328495">
        <dgm:presLayoutVars>
          <dgm:bulletEnabled val="1"/>
        </dgm:presLayoutVars>
      </dgm:prSet>
      <dgm:spPr/>
      <dgm:t>
        <a:bodyPr/>
        <a:lstStyle/>
        <a:p>
          <a:endParaRPr lang="en-US"/>
        </a:p>
      </dgm:t>
    </dgm:pt>
    <dgm:pt modelId="{AD7AF2F5-AE8E-4652-B051-198BE1D75541}" type="pres">
      <dgm:prSet presAssocID="{6CC17327-EEE5-4A6D-BEAD-908F4139C148}" presName="circleB" presStyleLbl="node1" presStyleIdx="1" presStyleCnt="5" custScaleX="67500" custScaleY="67500"/>
      <dgm:spPr/>
    </dgm:pt>
    <dgm:pt modelId="{44BE77DE-BC00-4FA3-93CC-4C8E9E321D06}" type="pres">
      <dgm:prSet presAssocID="{6CC17327-EEE5-4A6D-BEAD-908F4139C148}" presName="spaceB" presStyleCnt="0"/>
      <dgm:spPr/>
    </dgm:pt>
    <dgm:pt modelId="{8D299D80-D179-4299-BB8F-F023B68AAB10}" type="pres">
      <dgm:prSet presAssocID="{D8AE2DD4-AB8D-433A-A285-AE885D43FB56}" presName="space" presStyleCnt="0"/>
      <dgm:spPr/>
    </dgm:pt>
    <dgm:pt modelId="{BCE446CD-8E6D-46DC-AE93-DD8694A9E1B8}" type="pres">
      <dgm:prSet presAssocID="{F2169A48-E62E-423A-AF9A-965D35C294DD}" presName="compositeA" presStyleCnt="0"/>
      <dgm:spPr/>
    </dgm:pt>
    <dgm:pt modelId="{B4809470-545A-415C-AC4D-779F8371CA23}" type="pres">
      <dgm:prSet presAssocID="{F2169A48-E62E-423A-AF9A-965D35C294DD}" presName="textA" presStyleLbl="revTx" presStyleIdx="2" presStyleCnt="5" custScaleX="360860">
        <dgm:presLayoutVars>
          <dgm:bulletEnabled val="1"/>
        </dgm:presLayoutVars>
      </dgm:prSet>
      <dgm:spPr/>
      <dgm:t>
        <a:bodyPr/>
        <a:lstStyle/>
        <a:p>
          <a:endParaRPr lang="en-US"/>
        </a:p>
      </dgm:t>
    </dgm:pt>
    <dgm:pt modelId="{3FE37B8F-57D9-4969-8B1A-2AF8D1092835}" type="pres">
      <dgm:prSet presAssocID="{F2169A48-E62E-423A-AF9A-965D35C294DD}" presName="circleA" presStyleLbl="node1" presStyleIdx="2" presStyleCnt="5" custScaleX="67500" custScaleY="67500"/>
      <dgm:spPr/>
    </dgm:pt>
    <dgm:pt modelId="{46983D9D-B10A-4909-9198-2DF57805A755}" type="pres">
      <dgm:prSet presAssocID="{F2169A48-E62E-423A-AF9A-965D35C294DD}" presName="spaceA" presStyleCnt="0"/>
      <dgm:spPr/>
    </dgm:pt>
    <dgm:pt modelId="{5BE95CEF-5BF5-4723-B39C-751EB9014A77}" type="pres">
      <dgm:prSet presAssocID="{0B6285CE-7A02-4417-AB24-C869146A5CF8}" presName="space" presStyleCnt="0"/>
      <dgm:spPr/>
    </dgm:pt>
    <dgm:pt modelId="{A006AD02-71F0-43D7-8DA0-31B6915589D9}" type="pres">
      <dgm:prSet presAssocID="{BF0CD6ED-3A9C-4CBE-946F-8A0EEA0EADD7}" presName="compositeB" presStyleCnt="0"/>
      <dgm:spPr/>
    </dgm:pt>
    <dgm:pt modelId="{42CB26E3-7899-4AFA-B234-446B048C156D}" type="pres">
      <dgm:prSet presAssocID="{BF0CD6ED-3A9C-4CBE-946F-8A0EEA0EADD7}" presName="textB" presStyleLbl="revTx" presStyleIdx="3" presStyleCnt="5" custScaleX="313793">
        <dgm:presLayoutVars>
          <dgm:bulletEnabled val="1"/>
        </dgm:presLayoutVars>
      </dgm:prSet>
      <dgm:spPr/>
      <dgm:t>
        <a:bodyPr/>
        <a:lstStyle/>
        <a:p>
          <a:endParaRPr lang="en-US"/>
        </a:p>
      </dgm:t>
    </dgm:pt>
    <dgm:pt modelId="{CC705944-A83A-42E8-BA97-68F4DB178F9D}" type="pres">
      <dgm:prSet presAssocID="{BF0CD6ED-3A9C-4CBE-946F-8A0EEA0EADD7}" presName="circleB" presStyleLbl="node1" presStyleIdx="3" presStyleCnt="5" custScaleX="67500" custScaleY="67500"/>
      <dgm:spPr/>
    </dgm:pt>
    <dgm:pt modelId="{34FDE34C-901A-486B-98A3-E95045A15545}" type="pres">
      <dgm:prSet presAssocID="{BF0CD6ED-3A9C-4CBE-946F-8A0EEA0EADD7}" presName="spaceB" presStyleCnt="0"/>
      <dgm:spPr/>
    </dgm:pt>
    <dgm:pt modelId="{83C0B9BB-2657-43C8-B3ED-F5A3436F42DF}" type="pres">
      <dgm:prSet presAssocID="{FD518AE8-11D8-4EF7-98BE-91D0DB9A00E5}" presName="space" presStyleCnt="0"/>
      <dgm:spPr/>
    </dgm:pt>
    <dgm:pt modelId="{FA569B19-DAF3-4D44-8C98-1FB3A8B089BF}" type="pres">
      <dgm:prSet presAssocID="{AB473493-4D78-47F9-9B8B-9D8CA71C5A68}" presName="compositeA" presStyleCnt="0"/>
      <dgm:spPr/>
    </dgm:pt>
    <dgm:pt modelId="{BB793590-D515-416B-A1A3-FB4933AA35A8}" type="pres">
      <dgm:prSet presAssocID="{AB473493-4D78-47F9-9B8B-9D8CA71C5A68}" presName="textA" presStyleLbl="revTx" presStyleIdx="4" presStyleCnt="5" custScaleX="319943">
        <dgm:presLayoutVars>
          <dgm:bulletEnabled val="1"/>
        </dgm:presLayoutVars>
      </dgm:prSet>
      <dgm:spPr/>
      <dgm:t>
        <a:bodyPr/>
        <a:lstStyle/>
        <a:p>
          <a:endParaRPr lang="en-US"/>
        </a:p>
      </dgm:t>
    </dgm:pt>
    <dgm:pt modelId="{9BCDA569-9E78-4E64-ACE7-D552BC6BC76A}" type="pres">
      <dgm:prSet presAssocID="{AB473493-4D78-47F9-9B8B-9D8CA71C5A68}" presName="circleA" presStyleLbl="node1" presStyleIdx="4" presStyleCnt="5" custScaleX="67500" custScaleY="67500"/>
      <dgm:spPr/>
    </dgm:pt>
    <dgm:pt modelId="{BA0D18C3-A253-4BD6-9FDA-57E986903BB8}" type="pres">
      <dgm:prSet presAssocID="{AB473493-4D78-47F9-9B8B-9D8CA71C5A68}" presName="spaceA" presStyleCnt="0"/>
      <dgm:spPr/>
    </dgm:pt>
  </dgm:ptLst>
  <dgm:cxnLst>
    <dgm:cxn modelId="{DACD22B6-B2BD-4721-8C02-E1063FC9DF2A}" type="presOf" srcId="{5FF8CC3B-A98D-42F7-8D4D-956DC3EAC25C}" destId="{E61DB5FF-DB9B-40F0-B1AC-6CF327628DDF}" srcOrd="0" destOrd="0" presId="urn:microsoft.com/office/officeart/2005/8/layout/hProcess11"/>
    <dgm:cxn modelId="{CB24EA16-E794-4B9F-9038-E975EA503108}" type="presOf" srcId="{F2169A48-E62E-423A-AF9A-965D35C294DD}" destId="{B4809470-545A-415C-AC4D-779F8371CA23}" srcOrd="0" destOrd="0" presId="urn:microsoft.com/office/officeart/2005/8/layout/hProcess11"/>
    <dgm:cxn modelId="{DB8C3DFE-FA08-496A-8EEC-AF54EA29A742}" srcId="{DB7E7CEE-A79C-4609-9376-2EB37CF32ED5}" destId="{5FF8CC3B-A98D-42F7-8D4D-956DC3EAC25C}" srcOrd="0" destOrd="0" parTransId="{D558890F-E717-4627-AFAE-D01F5959E8AA}" sibTransId="{36F2CA90-0B7E-4DFC-88E3-3CDEC8813412}"/>
    <dgm:cxn modelId="{02500B7B-9DF1-44D4-897E-69532A0BA98F}" srcId="{DB7E7CEE-A79C-4609-9376-2EB37CF32ED5}" destId="{BF0CD6ED-3A9C-4CBE-946F-8A0EEA0EADD7}" srcOrd="3" destOrd="0" parTransId="{E28AA6DA-E3AA-4989-B734-C8951A06B20E}" sibTransId="{FD518AE8-11D8-4EF7-98BE-91D0DB9A00E5}"/>
    <dgm:cxn modelId="{B3458214-92D3-4DFC-A899-DDA04997CB14}" type="presOf" srcId="{BF0CD6ED-3A9C-4CBE-946F-8A0EEA0EADD7}" destId="{42CB26E3-7899-4AFA-B234-446B048C156D}" srcOrd="0" destOrd="0" presId="urn:microsoft.com/office/officeart/2005/8/layout/hProcess11"/>
    <dgm:cxn modelId="{03EE718B-7CA4-4695-8BAE-65376EDAA8EF}" srcId="{DB7E7CEE-A79C-4609-9376-2EB37CF32ED5}" destId="{AB473493-4D78-47F9-9B8B-9D8CA71C5A68}" srcOrd="4" destOrd="0" parTransId="{9FF6F229-3E59-4204-97B4-731858B545F8}" sibTransId="{7DA27527-8B31-4B99-B09B-69B0AA7AC8D3}"/>
    <dgm:cxn modelId="{10810829-6C93-47B8-B6E5-1EE675B39E2C}" type="presOf" srcId="{AB473493-4D78-47F9-9B8B-9D8CA71C5A68}" destId="{BB793590-D515-416B-A1A3-FB4933AA35A8}" srcOrd="0" destOrd="0" presId="urn:microsoft.com/office/officeart/2005/8/layout/hProcess11"/>
    <dgm:cxn modelId="{EDDE0815-8CB3-48C3-B5E6-C3E1C95FB87A}" srcId="{DB7E7CEE-A79C-4609-9376-2EB37CF32ED5}" destId="{F2169A48-E62E-423A-AF9A-965D35C294DD}" srcOrd="2" destOrd="0" parTransId="{4BE9FFFC-3D77-4DE9-9980-8E82E19378DB}" sibTransId="{0B6285CE-7A02-4417-AB24-C869146A5CF8}"/>
    <dgm:cxn modelId="{87052E1A-6D6B-4A37-8F5F-FDAACFE8B0AF}" srcId="{DB7E7CEE-A79C-4609-9376-2EB37CF32ED5}" destId="{6CC17327-EEE5-4A6D-BEAD-908F4139C148}" srcOrd="1" destOrd="0" parTransId="{1425F051-9A45-42B0-BC5C-DFE8906745F6}" sibTransId="{D8AE2DD4-AB8D-433A-A285-AE885D43FB56}"/>
    <dgm:cxn modelId="{865C11DB-7AEF-49E4-97F8-01B65FA6336B}" type="presOf" srcId="{6CC17327-EEE5-4A6D-BEAD-908F4139C148}" destId="{408356E8-8E5D-4E39-8EED-77061915AD0B}" srcOrd="0" destOrd="0" presId="urn:microsoft.com/office/officeart/2005/8/layout/hProcess11"/>
    <dgm:cxn modelId="{65531D67-F681-4D17-A5A4-7D81F7094936}" type="presOf" srcId="{DB7E7CEE-A79C-4609-9376-2EB37CF32ED5}" destId="{E896001C-21FE-43F0-BE70-A00E8A625907}" srcOrd="0" destOrd="0" presId="urn:microsoft.com/office/officeart/2005/8/layout/hProcess11"/>
    <dgm:cxn modelId="{77FCD046-B660-41AC-8466-489E9B8D3EF1}" type="presParOf" srcId="{E896001C-21FE-43F0-BE70-A00E8A625907}" destId="{41CF80E9-6516-4CA3-9CA3-D79C696C540E}" srcOrd="0" destOrd="0" presId="urn:microsoft.com/office/officeart/2005/8/layout/hProcess11"/>
    <dgm:cxn modelId="{62980BAB-0883-49AD-93D5-B2811E04F6F6}" type="presParOf" srcId="{E896001C-21FE-43F0-BE70-A00E8A625907}" destId="{F77633EF-172D-4D95-9635-EED46FF56773}" srcOrd="1" destOrd="0" presId="urn:microsoft.com/office/officeart/2005/8/layout/hProcess11"/>
    <dgm:cxn modelId="{DF5656EB-1A10-4881-8A67-6B6D9F95081C}" type="presParOf" srcId="{F77633EF-172D-4D95-9635-EED46FF56773}" destId="{11E1111B-E52C-40DF-81A8-286871521B3C}" srcOrd="0" destOrd="0" presId="urn:microsoft.com/office/officeart/2005/8/layout/hProcess11"/>
    <dgm:cxn modelId="{485C4023-D115-438F-A76B-8E3D052ABEE4}" type="presParOf" srcId="{11E1111B-E52C-40DF-81A8-286871521B3C}" destId="{E61DB5FF-DB9B-40F0-B1AC-6CF327628DDF}" srcOrd="0" destOrd="0" presId="urn:microsoft.com/office/officeart/2005/8/layout/hProcess11"/>
    <dgm:cxn modelId="{6B60D0EF-7378-4618-B624-AED2066BBB8A}" type="presParOf" srcId="{11E1111B-E52C-40DF-81A8-286871521B3C}" destId="{C40716D8-B6AB-40F7-95E0-523057EE7D3B}" srcOrd="1" destOrd="0" presId="urn:microsoft.com/office/officeart/2005/8/layout/hProcess11"/>
    <dgm:cxn modelId="{F70C9AE2-60F0-4986-82B9-D8DEF9132AA1}" type="presParOf" srcId="{11E1111B-E52C-40DF-81A8-286871521B3C}" destId="{8959295D-BBD9-4D68-8B6A-8A65169C71E0}" srcOrd="2" destOrd="0" presId="urn:microsoft.com/office/officeart/2005/8/layout/hProcess11"/>
    <dgm:cxn modelId="{68FBCF19-0025-488C-A213-6FDBDE8A45BD}" type="presParOf" srcId="{F77633EF-172D-4D95-9635-EED46FF56773}" destId="{F9C1775C-C7AB-42B1-B37E-6AA7F5985166}" srcOrd="1" destOrd="0" presId="urn:microsoft.com/office/officeart/2005/8/layout/hProcess11"/>
    <dgm:cxn modelId="{6CBF8266-F9F3-4DEF-8ECE-C9AB0F28EBB5}" type="presParOf" srcId="{F77633EF-172D-4D95-9635-EED46FF56773}" destId="{F1EF6A22-BA84-4BEE-91DE-533B9AFCFA2E}" srcOrd="2" destOrd="0" presId="urn:microsoft.com/office/officeart/2005/8/layout/hProcess11"/>
    <dgm:cxn modelId="{BE4368E7-1B2A-40EF-B3FC-4F21EBF24DDC}" type="presParOf" srcId="{F1EF6A22-BA84-4BEE-91DE-533B9AFCFA2E}" destId="{408356E8-8E5D-4E39-8EED-77061915AD0B}" srcOrd="0" destOrd="0" presId="urn:microsoft.com/office/officeart/2005/8/layout/hProcess11"/>
    <dgm:cxn modelId="{1329E765-2A46-41D0-A251-19F4A9709027}" type="presParOf" srcId="{F1EF6A22-BA84-4BEE-91DE-533B9AFCFA2E}" destId="{AD7AF2F5-AE8E-4652-B051-198BE1D75541}" srcOrd="1" destOrd="0" presId="urn:microsoft.com/office/officeart/2005/8/layout/hProcess11"/>
    <dgm:cxn modelId="{F6F94D08-EEF9-44BF-BBC0-633C767A6755}" type="presParOf" srcId="{F1EF6A22-BA84-4BEE-91DE-533B9AFCFA2E}" destId="{44BE77DE-BC00-4FA3-93CC-4C8E9E321D06}" srcOrd="2" destOrd="0" presId="urn:microsoft.com/office/officeart/2005/8/layout/hProcess11"/>
    <dgm:cxn modelId="{A0EA6F42-237E-43E2-91AF-B9E4E654299F}" type="presParOf" srcId="{F77633EF-172D-4D95-9635-EED46FF56773}" destId="{8D299D80-D179-4299-BB8F-F023B68AAB10}" srcOrd="3" destOrd="0" presId="urn:microsoft.com/office/officeart/2005/8/layout/hProcess11"/>
    <dgm:cxn modelId="{6B0B5B8A-4CA1-44D1-80F3-54C378B64AAC}" type="presParOf" srcId="{F77633EF-172D-4D95-9635-EED46FF56773}" destId="{BCE446CD-8E6D-46DC-AE93-DD8694A9E1B8}" srcOrd="4" destOrd="0" presId="urn:microsoft.com/office/officeart/2005/8/layout/hProcess11"/>
    <dgm:cxn modelId="{53AA00D3-BFFE-4A6B-8CD8-FAD6495404FF}" type="presParOf" srcId="{BCE446CD-8E6D-46DC-AE93-DD8694A9E1B8}" destId="{B4809470-545A-415C-AC4D-779F8371CA23}" srcOrd="0" destOrd="0" presId="urn:microsoft.com/office/officeart/2005/8/layout/hProcess11"/>
    <dgm:cxn modelId="{E9290715-AD1A-4FCA-A7BF-367FD07C8099}" type="presParOf" srcId="{BCE446CD-8E6D-46DC-AE93-DD8694A9E1B8}" destId="{3FE37B8F-57D9-4969-8B1A-2AF8D1092835}" srcOrd="1" destOrd="0" presId="urn:microsoft.com/office/officeart/2005/8/layout/hProcess11"/>
    <dgm:cxn modelId="{8475F139-CC71-4894-A306-1FC6EF69A688}" type="presParOf" srcId="{BCE446CD-8E6D-46DC-AE93-DD8694A9E1B8}" destId="{46983D9D-B10A-4909-9198-2DF57805A755}" srcOrd="2" destOrd="0" presId="urn:microsoft.com/office/officeart/2005/8/layout/hProcess11"/>
    <dgm:cxn modelId="{B142D034-E514-4AF1-992A-5D35762C3FB4}" type="presParOf" srcId="{F77633EF-172D-4D95-9635-EED46FF56773}" destId="{5BE95CEF-5BF5-4723-B39C-751EB9014A77}" srcOrd="5" destOrd="0" presId="urn:microsoft.com/office/officeart/2005/8/layout/hProcess11"/>
    <dgm:cxn modelId="{1F302AC5-CA0E-450B-9C00-376D6ECF6F8E}" type="presParOf" srcId="{F77633EF-172D-4D95-9635-EED46FF56773}" destId="{A006AD02-71F0-43D7-8DA0-31B6915589D9}" srcOrd="6" destOrd="0" presId="urn:microsoft.com/office/officeart/2005/8/layout/hProcess11"/>
    <dgm:cxn modelId="{2994171B-2EAE-4D78-AFE7-68E10271A4D8}" type="presParOf" srcId="{A006AD02-71F0-43D7-8DA0-31B6915589D9}" destId="{42CB26E3-7899-4AFA-B234-446B048C156D}" srcOrd="0" destOrd="0" presId="urn:microsoft.com/office/officeart/2005/8/layout/hProcess11"/>
    <dgm:cxn modelId="{AD889E84-B631-413E-90EB-087BF4897D41}" type="presParOf" srcId="{A006AD02-71F0-43D7-8DA0-31B6915589D9}" destId="{CC705944-A83A-42E8-BA97-68F4DB178F9D}" srcOrd="1" destOrd="0" presId="urn:microsoft.com/office/officeart/2005/8/layout/hProcess11"/>
    <dgm:cxn modelId="{A4040C4D-7F89-4A51-B93E-AB3F3465996B}" type="presParOf" srcId="{A006AD02-71F0-43D7-8DA0-31B6915589D9}" destId="{34FDE34C-901A-486B-98A3-E95045A15545}" srcOrd="2" destOrd="0" presId="urn:microsoft.com/office/officeart/2005/8/layout/hProcess11"/>
    <dgm:cxn modelId="{1B9B24AB-B902-4886-B4C2-876B5F021709}" type="presParOf" srcId="{F77633EF-172D-4D95-9635-EED46FF56773}" destId="{83C0B9BB-2657-43C8-B3ED-F5A3436F42DF}" srcOrd="7" destOrd="0" presId="urn:microsoft.com/office/officeart/2005/8/layout/hProcess11"/>
    <dgm:cxn modelId="{D6B33065-5741-40E8-BD6D-9B5964122FD7}" type="presParOf" srcId="{F77633EF-172D-4D95-9635-EED46FF56773}" destId="{FA569B19-DAF3-4D44-8C98-1FB3A8B089BF}" srcOrd="8" destOrd="0" presId="urn:microsoft.com/office/officeart/2005/8/layout/hProcess11"/>
    <dgm:cxn modelId="{3082A873-DFEF-49A5-B729-180FA279DA9D}" type="presParOf" srcId="{FA569B19-DAF3-4D44-8C98-1FB3A8B089BF}" destId="{BB793590-D515-416B-A1A3-FB4933AA35A8}" srcOrd="0" destOrd="0" presId="urn:microsoft.com/office/officeart/2005/8/layout/hProcess11"/>
    <dgm:cxn modelId="{188198E5-6A67-4968-9CF3-E1BE7085CDE8}" type="presParOf" srcId="{FA569B19-DAF3-4D44-8C98-1FB3A8B089BF}" destId="{9BCDA569-9E78-4E64-ACE7-D552BC6BC76A}" srcOrd="1" destOrd="0" presId="urn:microsoft.com/office/officeart/2005/8/layout/hProcess11"/>
    <dgm:cxn modelId="{3414545C-3185-422E-9947-A92EF98AF15C}" type="presParOf" srcId="{FA569B19-DAF3-4D44-8C98-1FB3A8B089BF}" destId="{BA0D18C3-A253-4BD6-9FDA-57E986903BB8}"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55ADCA-02D5-475E-B92C-C46C4E8836DD}">
      <dsp:nvSpPr>
        <dsp:cNvPr id="0" name=""/>
        <dsp:cNvSpPr/>
      </dsp:nvSpPr>
      <dsp:spPr>
        <a:xfrm>
          <a:off x="2294772" y="1442257"/>
          <a:ext cx="1107053" cy="1107053"/>
        </a:xfrm>
        <a:prstGeom prst="ellipse">
          <a:avLst/>
        </a:prstGeom>
        <a:solidFill>
          <a:srgbClr val="1F6344">
            <a:alpha val="8100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b="1" kern="1200" dirty="0" smtClean="0"/>
            <a:t>CSSI</a:t>
          </a:r>
          <a:endParaRPr lang="en-US" sz="2500" b="1" kern="1200" dirty="0"/>
        </a:p>
      </dsp:txBody>
      <dsp:txXfrm>
        <a:off x="2456896" y="1604381"/>
        <a:ext cx="782805" cy="782805"/>
      </dsp:txXfrm>
    </dsp:sp>
    <dsp:sp modelId="{D904A830-A472-4FF3-9485-BDA2DAA03EE0}">
      <dsp:nvSpPr>
        <dsp:cNvPr id="0" name=""/>
        <dsp:cNvSpPr/>
      </dsp:nvSpPr>
      <dsp:spPr>
        <a:xfrm rot="16200000">
          <a:off x="2681870" y="1258338"/>
          <a:ext cx="332856" cy="34980"/>
        </a:xfrm>
        <a:custGeom>
          <a:avLst/>
          <a:gdLst/>
          <a:ahLst/>
          <a:cxnLst/>
          <a:rect l="0" t="0" r="0" b="0"/>
          <a:pathLst>
            <a:path>
              <a:moveTo>
                <a:pt x="0" y="17490"/>
              </a:moveTo>
              <a:lnTo>
                <a:pt x="332856" y="17490"/>
              </a:lnTo>
            </a:path>
          </a:pathLst>
        </a:custGeom>
        <a:noFill/>
        <a:ln w="25400" cap="flat" cmpd="sng" algn="ctr">
          <a:solidFill>
            <a:scrgbClr r="0" g="0" b="0"/>
          </a:solidFill>
          <a:prstDash val="solid"/>
          <a:headEnd type="arrow"/>
          <a:tailEnd type="arrow"/>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839977" y="1267507"/>
        <a:ext cx="16642" cy="16642"/>
      </dsp:txXfrm>
    </dsp:sp>
    <dsp:sp modelId="{ABBB51C6-4EDC-4481-9FF5-28461858564C}">
      <dsp:nvSpPr>
        <dsp:cNvPr id="0" name=""/>
        <dsp:cNvSpPr/>
      </dsp:nvSpPr>
      <dsp:spPr>
        <a:xfrm>
          <a:off x="2294772" y="2346"/>
          <a:ext cx="1107053" cy="1107053"/>
        </a:xfrm>
        <a:prstGeom prst="ellipse">
          <a:avLst/>
        </a:prstGeom>
        <a:solidFill>
          <a:srgbClr val="1F634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b="1" kern="1200" dirty="0" smtClean="0"/>
            <a:t>CRCHD</a:t>
          </a:r>
          <a:endParaRPr lang="en-US" sz="1600" b="1" kern="1200" dirty="0"/>
        </a:p>
      </dsp:txBody>
      <dsp:txXfrm>
        <a:off x="2456896" y="164470"/>
        <a:ext cx="782805" cy="782805"/>
      </dsp:txXfrm>
    </dsp:sp>
    <dsp:sp modelId="{78815DB2-56C0-43F3-A376-975BAD714C2D}">
      <dsp:nvSpPr>
        <dsp:cNvPr id="0" name=""/>
        <dsp:cNvSpPr/>
      </dsp:nvSpPr>
      <dsp:spPr>
        <a:xfrm rot="20520000">
          <a:off x="3366588" y="1755815"/>
          <a:ext cx="332856" cy="34980"/>
        </a:xfrm>
        <a:custGeom>
          <a:avLst/>
          <a:gdLst/>
          <a:ahLst/>
          <a:cxnLst/>
          <a:rect l="0" t="0" r="0" b="0"/>
          <a:pathLst>
            <a:path>
              <a:moveTo>
                <a:pt x="0" y="17490"/>
              </a:moveTo>
              <a:lnTo>
                <a:pt x="332856" y="17490"/>
              </a:lnTo>
            </a:path>
          </a:pathLst>
        </a:custGeom>
        <a:noFill/>
        <a:ln w="25400" cap="flat" cmpd="sng" algn="ctr">
          <a:solidFill>
            <a:scrgbClr r="0" g="0" b="0"/>
          </a:solidFill>
          <a:prstDash val="solid"/>
          <a:headEnd type="arrow"/>
          <a:tailEnd type="arrow"/>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524695" y="1764984"/>
        <a:ext cx="16642" cy="16642"/>
      </dsp:txXfrm>
    </dsp:sp>
    <dsp:sp modelId="{293F78D7-09B1-40FF-9120-26492A9EA1B8}">
      <dsp:nvSpPr>
        <dsp:cNvPr id="0" name=""/>
        <dsp:cNvSpPr/>
      </dsp:nvSpPr>
      <dsp:spPr>
        <a:xfrm>
          <a:off x="3664208" y="997300"/>
          <a:ext cx="1107053" cy="1107053"/>
        </a:xfrm>
        <a:prstGeom prst="ellipse">
          <a:avLst/>
        </a:prstGeom>
        <a:solidFill>
          <a:srgbClr val="1F634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b="1" kern="1200" dirty="0" smtClean="0"/>
            <a:t>DCP</a:t>
          </a:r>
          <a:endParaRPr lang="en-US" sz="1700" b="1" kern="1200" dirty="0"/>
        </a:p>
      </dsp:txBody>
      <dsp:txXfrm>
        <a:off x="3826332" y="1159424"/>
        <a:ext cx="782805" cy="782805"/>
      </dsp:txXfrm>
    </dsp:sp>
    <dsp:sp modelId="{ABDF04F6-B837-466B-B7B3-E4CB69E85DCA}">
      <dsp:nvSpPr>
        <dsp:cNvPr id="0" name=""/>
        <dsp:cNvSpPr/>
      </dsp:nvSpPr>
      <dsp:spPr>
        <a:xfrm rot="3240000">
          <a:off x="3105049" y="2560749"/>
          <a:ext cx="332856" cy="34980"/>
        </a:xfrm>
        <a:custGeom>
          <a:avLst/>
          <a:gdLst/>
          <a:ahLst/>
          <a:cxnLst/>
          <a:rect l="0" t="0" r="0" b="0"/>
          <a:pathLst>
            <a:path>
              <a:moveTo>
                <a:pt x="0" y="17490"/>
              </a:moveTo>
              <a:lnTo>
                <a:pt x="332856" y="17490"/>
              </a:lnTo>
            </a:path>
          </a:pathLst>
        </a:custGeom>
        <a:noFill/>
        <a:ln w="25400" cap="flat" cmpd="sng" algn="ctr">
          <a:solidFill>
            <a:scrgbClr r="0" g="0" b="0"/>
          </a:solidFill>
          <a:prstDash val="solid"/>
          <a:headEnd type="arrow"/>
          <a:tailEnd type="arrow"/>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263156" y="2569918"/>
        <a:ext cx="16642" cy="16642"/>
      </dsp:txXfrm>
    </dsp:sp>
    <dsp:sp modelId="{78F2BAB5-D097-408C-8AF2-EC4418710AC8}">
      <dsp:nvSpPr>
        <dsp:cNvPr id="0" name=""/>
        <dsp:cNvSpPr/>
      </dsp:nvSpPr>
      <dsp:spPr>
        <a:xfrm>
          <a:off x="3141130" y="2607169"/>
          <a:ext cx="1107053" cy="1107053"/>
        </a:xfrm>
        <a:prstGeom prst="ellipse">
          <a:avLst/>
        </a:prstGeom>
        <a:solidFill>
          <a:srgbClr val="1F634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b="1" kern="1200" dirty="0" smtClean="0"/>
            <a:t>DCCPS</a:t>
          </a:r>
          <a:endParaRPr lang="en-US" sz="1700" b="1" kern="1200" dirty="0"/>
        </a:p>
      </dsp:txBody>
      <dsp:txXfrm>
        <a:off x="3303254" y="2769293"/>
        <a:ext cx="782805" cy="782805"/>
      </dsp:txXfrm>
    </dsp:sp>
    <dsp:sp modelId="{5F2E0A10-5177-4F70-BD70-B5BCF3B6FAAA}">
      <dsp:nvSpPr>
        <dsp:cNvPr id="0" name=""/>
        <dsp:cNvSpPr/>
      </dsp:nvSpPr>
      <dsp:spPr>
        <a:xfrm rot="7560000">
          <a:off x="2258691" y="2560749"/>
          <a:ext cx="332856" cy="34980"/>
        </a:xfrm>
        <a:custGeom>
          <a:avLst/>
          <a:gdLst/>
          <a:ahLst/>
          <a:cxnLst/>
          <a:rect l="0" t="0" r="0" b="0"/>
          <a:pathLst>
            <a:path>
              <a:moveTo>
                <a:pt x="0" y="17490"/>
              </a:moveTo>
              <a:lnTo>
                <a:pt x="332856" y="17490"/>
              </a:lnTo>
            </a:path>
          </a:pathLst>
        </a:custGeom>
        <a:noFill/>
        <a:ln w="25400" cap="flat" cmpd="sng" algn="ctr">
          <a:solidFill>
            <a:scrgbClr r="0" g="0" b="0"/>
          </a:solidFill>
          <a:prstDash val="solid"/>
          <a:headEnd type="arrow"/>
          <a:tailEnd type="arrow"/>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rot="10800000">
        <a:off x="2416798" y="2569918"/>
        <a:ext cx="16642" cy="16642"/>
      </dsp:txXfrm>
    </dsp:sp>
    <dsp:sp modelId="{4AA65F6F-8241-45C5-8E2B-0EADFC3883F8}">
      <dsp:nvSpPr>
        <dsp:cNvPr id="0" name=""/>
        <dsp:cNvSpPr/>
      </dsp:nvSpPr>
      <dsp:spPr>
        <a:xfrm>
          <a:off x="1448414" y="2607169"/>
          <a:ext cx="1107053" cy="1107053"/>
        </a:xfrm>
        <a:prstGeom prst="ellipse">
          <a:avLst/>
        </a:prstGeom>
        <a:solidFill>
          <a:srgbClr val="1F634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b="1" kern="1200" dirty="0" smtClean="0"/>
            <a:t>DCTD</a:t>
          </a:r>
          <a:endParaRPr lang="en-US" sz="1700" b="1" kern="1200" dirty="0"/>
        </a:p>
      </dsp:txBody>
      <dsp:txXfrm>
        <a:off x="1610538" y="2769293"/>
        <a:ext cx="782805" cy="782805"/>
      </dsp:txXfrm>
    </dsp:sp>
    <dsp:sp modelId="{3E1236DA-D1DD-43CD-B238-952BFB575768}">
      <dsp:nvSpPr>
        <dsp:cNvPr id="0" name=""/>
        <dsp:cNvSpPr/>
      </dsp:nvSpPr>
      <dsp:spPr>
        <a:xfrm rot="11880000">
          <a:off x="1997152" y="1755815"/>
          <a:ext cx="332856" cy="34980"/>
        </a:xfrm>
        <a:custGeom>
          <a:avLst/>
          <a:gdLst/>
          <a:ahLst/>
          <a:cxnLst/>
          <a:rect l="0" t="0" r="0" b="0"/>
          <a:pathLst>
            <a:path>
              <a:moveTo>
                <a:pt x="0" y="17490"/>
              </a:moveTo>
              <a:lnTo>
                <a:pt x="332856" y="17490"/>
              </a:lnTo>
            </a:path>
          </a:pathLst>
        </a:custGeom>
        <a:noFill/>
        <a:ln w="25400" cap="flat" cmpd="sng" algn="ctr">
          <a:solidFill>
            <a:scrgbClr r="0" g="0" b="0"/>
          </a:solidFill>
          <a:prstDash val="solid"/>
          <a:headEnd type="arrow"/>
          <a:tailEnd type="arrow"/>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rot="10800000">
        <a:off x="2155259" y="1764984"/>
        <a:ext cx="16642" cy="16642"/>
      </dsp:txXfrm>
    </dsp:sp>
    <dsp:sp modelId="{177128E6-D3BE-413F-9318-5EAE72503254}">
      <dsp:nvSpPr>
        <dsp:cNvPr id="0" name=""/>
        <dsp:cNvSpPr/>
      </dsp:nvSpPr>
      <dsp:spPr>
        <a:xfrm>
          <a:off x="925335" y="997300"/>
          <a:ext cx="1107053" cy="1107053"/>
        </a:xfrm>
        <a:prstGeom prst="ellipse">
          <a:avLst/>
        </a:prstGeom>
        <a:solidFill>
          <a:srgbClr val="1F634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b="1" kern="1200" dirty="0" smtClean="0"/>
            <a:t>DCB</a:t>
          </a:r>
          <a:endParaRPr lang="en-US" sz="1700" b="1" kern="1200" dirty="0"/>
        </a:p>
      </dsp:txBody>
      <dsp:txXfrm>
        <a:off x="1087459" y="1159424"/>
        <a:ext cx="782805" cy="78280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CF80E9-6516-4CA3-9CA3-D79C696C540E}">
      <dsp:nvSpPr>
        <dsp:cNvPr id="0" name=""/>
        <dsp:cNvSpPr/>
      </dsp:nvSpPr>
      <dsp:spPr>
        <a:xfrm>
          <a:off x="0" y="882896"/>
          <a:ext cx="7595193" cy="1177195"/>
        </a:xfrm>
        <a:prstGeom prst="notched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1DB5FF-DB9B-40F0-B1AC-6CF327628DDF}">
      <dsp:nvSpPr>
        <dsp:cNvPr id="0" name=""/>
        <dsp:cNvSpPr/>
      </dsp:nvSpPr>
      <dsp:spPr>
        <a:xfrm>
          <a:off x="1221" y="0"/>
          <a:ext cx="1285670" cy="117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lvl="0" algn="ctr" defTabSz="622300">
            <a:lnSpc>
              <a:spcPct val="90000"/>
            </a:lnSpc>
            <a:spcBef>
              <a:spcPct val="0"/>
            </a:spcBef>
            <a:spcAft>
              <a:spcPct val="35000"/>
            </a:spcAft>
          </a:pPr>
          <a:r>
            <a:rPr lang="en-US" sz="1400" b="1" kern="1200" dirty="0" smtClean="0">
              <a:solidFill>
                <a:srgbClr val="002060"/>
              </a:solidFill>
            </a:rPr>
            <a:t>RFAs Published: March 27, 2015</a:t>
          </a:r>
          <a:endParaRPr lang="en-US" sz="1400" b="1" kern="1200" dirty="0">
            <a:solidFill>
              <a:srgbClr val="002060"/>
            </a:solidFill>
          </a:endParaRPr>
        </a:p>
      </dsp:txBody>
      <dsp:txXfrm>
        <a:off x="1221" y="0"/>
        <a:ext cx="1285670" cy="1177195"/>
      </dsp:txXfrm>
    </dsp:sp>
    <dsp:sp modelId="{C40716D8-B6AB-40F7-95E0-523057EE7D3B}">
      <dsp:nvSpPr>
        <dsp:cNvPr id="0" name=""/>
        <dsp:cNvSpPr/>
      </dsp:nvSpPr>
      <dsp:spPr>
        <a:xfrm>
          <a:off x="544730" y="1372168"/>
          <a:ext cx="198651" cy="198651"/>
        </a:xfrm>
        <a:prstGeom prst="ellipse">
          <a:avLst/>
        </a:prstGeom>
        <a:solidFill>
          <a:srgbClr val="004620"/>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408356E8-8E5D-4E39-8EED-77061915AD0B}">
      <dsp:nvSpPr>
        <dsp:cNvPr id="0" name=""/>
        <dsp:cNvSpPr/>
      </dsp:nvSpPr>
      <dsp:spPr>
        <a:xfrm>
          <a:off x="1307544" y="1765792"/>
          <a:ext cx="1356829" cy="117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0">
          <a:noAutofit/>
        </a:bodyPr>
        <a:lstStyle/>
        <a:p>
          <a:pPr lvl="0" algn="ctr" defTabSz="622300">
            <a:lnSpc>
              <a:spcPct val="90000"/>
            </a:lnSpc>
            <a:spcBef>
              <a:spcPct val="0"/>
            </a:spcBef>
            <a:spcAft>
              <a:spcPct val="35000"/>
            </a:spcAft>
          </a:pPr>
          <a:r>
            <a:rPr lang="en-US" sz="1400" b="1" kern="1200" dirty="0" smtClean="0">
              <a:solidFill>
                <a:srgbClr val="002060"/>
              </a:solidFill>
            </a:rPr>
            <a:t>1</a:t>
          </a:r>
          <a:r>
            <a:rPr lang="en-US" sz="1400" b="1" kern="1200" baseline="30000" dirty="0" smtClean="0">
              <a:solidFill>
                <a:srgbClr val="002060"/>
              </a:solidFill>
            </a:rPr>
            <a:t>st</a:t>
          </a:r>
          <a:r>
            <a:rPr lang="en-US" sz="1400" b="1" kern="1200" dirty="0" smtClean="0">
              <a:solidFill>
                <a:srgbClr val="002060"/>
              </a:solidFill>
            </a:rPr>
            <a:t> Receipt:</a:t>
          </a:r>
        </a:p>
        <a:p>
          <a:pPr lvl="0" algn="ctr" defTabSz="622300">
            <a:lnSpc>
              <a:spcPct val="90000"/>
            </a:lnSpc>
            <a:spcBef>
              <a:spcPct val="0"/>
            </a:spcBef>
            <a:spcAft>
              <a:spcPct val="35000"/>
            </a:spcAft>
          </a:pPr>
          <a:r>
            <a:rPr lang="en-US" sz="1600" b="1" kern="1200" dirty="0" smtClean="0">
              <a:solidFill>
                <a:srgbClr val="002060"/>
              </a:solidFill>
            </a:rPr>
            <a:t>June 29, 2015</a:t>
          </a:r>
          <a:endParaRPr lang="en-US" sz="1600" b="1" kern="1200" dirty="0">
            <a:solidFill>
              <a:srgbClr val="002060"/>
            </a:solidFill>
          </a:endParaRPr>
        </a:p>
      </dsp:txBody>
      <dsp:txXfrm>
        <a:off x="1307544" y="1765792"/>
        <a:ext cx="1356829" cy="1177195"/>
      </dsp:txXfrm>
    </dsp:sp>
    <dsp:sp modelId="{AD7AF2F5-AE8E-4652-B051-198BE1D75541}">
      <dsp:nvSpPr>
        <dsp:cNvPr id="0" name=""/>
        <dsp:cNvSpPr/>
      </dsp:nvSpPr>
      <dsp:spPr>
        <a:xfrm>
          <a:off x="1886633" y="1372168"/>
          <a:ext cx="198651" cy="198651"/>
        </a:xfrm>
        <a:prstGeom prst="ellipse">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B4809470-545A-415C-AC4D-779F8371CA23}">
      <dsp:nvSpPr>
        <dsp:cNvPr id="0" name=""/>
        <dsp:cNvSpPr/>
      </dsp:nvSpPr>
      <dsp:spPr>
        <a:xfrm>
          <a:off x="2685026" y="0"/>
          <a:ext cx="1490511" cy="117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lvl="0" algn="ctr" defTabSz="622300">
            <a:lnSpc>
              <a:spcPct val="90000"/>
            </a:lnSpc>
            <a:spcBef>
              <a:spcPct val="0"/>
            </a:spcBef>
            <a:spcAft>
              <a:spcPct val="35000"/>
            </a:spcAft>
          </a:pPr>
          <a:r>
            <a:rPr lang="en-US" sz="1400" b="1" kern="1200" dirty="0" smtClean="0">
              <a:solidFill>
                <a:srgbClr val="002060"/>
              </a:solidFill>
            </a:rPr>
            <a:t>2</a:t>
          </a:r>
          <a:r>
            <a:rPr lang="en-US" sz="1400" b="1" kern="1200" baseline="30000" dirty="0" smtClean="0">
              <a:solidFill>
                <a:srgbClr val="002060"/>
              </a:solidFill>
            </a:rPr>
            <a:t>nd</a:t>
          </a:r>
          <a:r>
            <a:rPr lang="en-US" sz="1400" b="1" kern="1200" dirty="0" smtClean="0">
              <a:solidFill>
                <a:srgbClr val="002060"/>
              </a:solidFill>
            </a:rPr>
            <a:t> Receipt: </a:t>
          </a:r>
          <a:r>
            <a:rPr lang="en-US" sz="1600" b="1" kern="1200" dirty="0" smtClean="0">
              <a:solidFill>
                <a:srgbClr val="002060"/>
              </a:solidFill>
            </a:rPr>
            <a:t>October 29, 2015</a:t>
          </a:r>
          <a:endParaRPr lang="en-US" sz="1400" b="1" kern="1200" dirty="0">
            <a:solidFill>
              <a:srgbClr val="002060"/>
            </a:solidFill>
          </a:endParaRPr>
        </a:p>
      </dsp:txBody>
      <dsp:txXfrm>
        <a:off x="2685026" y="0"/>
        <a:ext cx="1490511" cy="1177195"/>
      </dsp:txXfrm>
    </dsp:sp>
    <dsp:sp modelId="{3FE37B8F-57D9-4969-8B1A-2AF8D1092835}">
      <dsp:nvSpPr>
        <dsp:cNvPr id="0" name=""/>
        <dsp:cNvSpPr/>
      </dsp:nvSpPr>
      <dsp:spPr>
        <a:xfrm>
          <a:off x="3330956" y="1372168"/>
          <a:ext cx="198651" cy="198651"/>
        </a:xfrm>
        <a:prstGeom prst="ellipse">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42CB26E3-7899-4AFA-B234-446B048C156D}">
      <dsp:nvSpPr>
        <dsp:cNvPr id="0" name=""/>
        <dsp:cNvSpPr/>
      </dsp:nvSpPr>
      <dsp:spPr>
        <a:xfrm>
          <a:off x="4196189" y="1765792"/>
          <a:ext cx="1296103" cy="117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0">
          <a:noAutofit/>
        </a:bodyPr>
        <a:lstStyle/>
        <a:p>
          <a:pPr lvl="0" algn="ctr" defTabSz="622300">
            <a:lnSpc>
              <a:spcPct val="90000"/>
            </a:lnSpc>
            <a:spcBef>
              <a:spcPct val="0"/>
            </a:spcBef>
            <a:spcAft>
              <a:spcPct val="35000"/>
            </a:spcAft>
          </a:pPr>
          <a:r>
            <a:rPr lang="en-US" sz="1400" b="1" kern="1200" dirty="0" smtClean="0">
              <a:solidFill>
                <a:srgbClr val="002060"/>
              </a:solidFill>
            </a:rPr>
            <a:t>3</a:t>
          </a:r>
          <a:r>
            <a:rPr lang="en-US" sz="1400" b="1" kern="1200" baseline="30000" dirty="0" smtClean="0">
              <a:solidFill>
                <a:srgbClr val="002060"/>
              </a:solidFill>
            </a:rPr>
            <a:t>rd</a:t>
          </a:r>
          <a:r>
            <a:rPr lang="en-US" sz="1400" b="1" kern="1200" dirty="0" smtClean="0">
              <a:solidFill>
                <a:srgbClr val="002060"/>
              </a:solidFill>
            </a:rPr>
            <a:t> Receipt: </a:t>
          </a:r>
          <a:r>
            <a:rPr lang="en-US" sz="1600" b="1" kern="1200" dirty="0" smtClean="0">
              <a:solidFill>
                <a:srgbClr val="002060"/>
              </a:solidFill>
            </a:rPr>
            <a:t>June 29, 2016</a:t>
          </a:r>
          <a:endParaRPr lang="en-US" sz="1600" b="1" kern="1200" dirty="0">
            <a:solidFill>
              <a:srgbClr val="002060"/>
            </a:solidFill>
          </a:endParaRPr>
        </a:p>
      </dsp:txBody>
      <dsp:txXfrm>
        <a:off x="4196189" y="1765792"/>
        <a:ext cx="1296103" cy="1177195"/>
      </dsp:txXfrm>
    </dsp:sp>
    <dsp:sp modelId="{CC705944-A83A-42E8-BA97-68F4DB178F9D}">
      <dsp:nvSpPr>
        <dsp:cNvPr id="0" name=""/>
        <dsp:cNvSpPr/>
      </dsp:nvSpPr>
      <dsp:spPr>
        <a:xfrm>
          <a:off x="4744915" y="1372168"/>
          <a:ext cx="198651" cy="198651"/>
        </a:xfrm>
        <a:prstGeom prst="ellipse">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BB793590-D515-416B-A1A3-FB4933AA35A8}">
      <dsp:nvSpPr>
        <dsp:cNvPr id="0" name=""/>
        <dsp:cNvSpPr/>
      </dsp:nvSpPr>
      <dsp:spPr>
        <a:xfrm>
          <a:off x="5512945" y="0"/>
          <a:ext cx="1321506" cy="117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lvl="0" algn="ctr" defTabSz="622300">
            <a:lnSpc>
              <a:spcPct val="90000"/>
            </a:lnSpc>
            <a:spcBef>
              <a:spcPct val="0"/>
            </a:spcBef>
            <a:spcAft>
              <a:spcPct val="35000"/>
            </a:spcAft>
          </a:pPr>
          <a:r>
            <a:rPr lang="en-US" sz="1400" b="1" i="0" kern="1200" baseline="0" dirty="0" smtClean="0">
              <a:solidFill>
                <a:srgbClr val="002060"/>
              </a:solidFill>
            </a:rPr>
            <a:t>4</a:t>
          </a:r>
          <a:r>
            <a:rPr lang="en-US" sz="1400" b="1" i="0" kern="1200" baseline="30000" dirty="0" smtClean="0">
              <a:solidFill>
                <a:srgbClr val="002060"/>
              </a:solidFill>
            </a:rPr>
            <a:t>th</a:t>
          </a:r>
          <a:r>
            <a:rPr lang="en-US" sz="1400" b="1" i="0" kern="1200" baseline="0" dirty="0" smtClean="0">
              <a:solidFill>
                <a:srgbClr val="002060"/>
              </a:solidFill>
            </a:rPr>
            <a:t> Receipt:</a:t>
          </a:r>
          <a:r>
            <a:rPr lang="en-US" sz="1400" b="1" i="0" kern="1200" baseline="30000" dirty="0" smtClean="0">
              <a:solidFill>
                <a:srgbClr val="002060"/>
              </a:solidFill>
            </a:rPr>
            <a:t> </a:t>
          </a:r>
        </a:p>
        <a:p>
          <a:pPr lvl="0" algn="ctr" defTabSz="622300">
            <a:lnSpc>
              <a:spcPct val="90000"/>
            </a:lnSpc>
            <a:spcBef>
              <a:spcPct val="0"/>
            </a:spcBef>
            <a:spcAft>
              <a:spcPct val="35000"/>
            </a:spcAft>
          </a:pPr>
          <a:r>
            <a:rPr lang="en-US" sz="1600" b="1" i="0" kern="1200" baseline="0" dirty="0" smtClean="0">
              <a:solidFill>
                <a:srgbClr val="002060"/>
              </a:solidFill>
            </a:rPr>
            <a:t>October 28, 2016</a:t>
          </a:r>
          <a:endParaRPr lang="en-US" sz="1600" b="1" i="0" kern="1200" baseline="0" dirty="0">
            <a:solidFill>
              <a:srgbClr val="002060"/>
            </a:solidFill>
          </a:endParaRPr>
        </a:p>
      </dsp:txBody>
      <dsp:txXfrm>
        <a:off x="5512945" y="0"/>
        <a:ext cx="1321506" cy="1177195"/>
      </dsp:txXfrm>
    </dsp:sp>
    <dsp:sp modelId="{9BCDA569-9E78-4E64-ACE7-D552BC6BC76A}">
      <dsp:nvSpPr>
        <dsp:cNvPr id="0" name=""/>
        <dsp:cNvSpPr/>
      </dsp:nvSpPr>
      <dsp:spPr>
        <a:xfrm>
          <a:off x="6074373" y="1372168"/>
          <a:ext cx="198651" cy="198651"/>
        </a:xfrm>
        <a:prstGeom prst="ellipse">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CF80E9-6516-4CA3-9CA3-D79C696C540E}">
      <dsp:nvSpPr>
        <dsp:cNvPr id="0" name=""/>
        <dsp:cNvSpPr/>
      </dsp:nvSpPr>
      <dsp:spPr>
        <a:xfrm>
          <a:off x="0" y="882896"/>
          <a:ext cx="7595193" cy="1177195"/>
        </a:xfrm>
        <a:prstGeom prst="notched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1DB5FF-DB9B-40F0-B1AC-6CF327628DDF}">
      <dsp:nvSpPr>
        <dsp:cNvPr id="0" name=""/>
        <dsp:cNvSpPr/>
      </dsp:nvSpPr>
      <dsp:spPr>
        <a:xfrm>
          <a:off x="1221" y="0"/>
          <a:ext cx="1285670" cy="117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lvl="0" algn="ctr" defTabSz="622300">
            <a:lnSpc>
              <a:spcPct val="90000"/>
            </a:lnSpc>
            <a:spcBef>
              <a:spcPct val="0"/>
            </a:spcBef>
            <a:spcAft>
              <a:spcPct val="35000"/>
            </a:spcAft>
          </a:pPr>
          <a:r>
            <a:rPr lang="en-US" sz="1400" b="1" kern="1200" dirty="0" smtClean="0">
              <a:solidFill>
                <a:srgbClr val="002060"/>
              </a:solidFill>
            </a:rPr>
            <a:t>RFAs Published: March 27, 2015</a:t>
          </a:r>
          <a:endParaRPr lang="en-US" sz="1400" b="1" kern="1200" dirty="0">
            <a:solidFill>
              <a:srgbClr val="002060"/>
            </a:solidFill>
          </a:endParaRPr>
        </a:p>
      </dsp:txBody>
      <dsp:txXfrm>
        <a:off x="1221" y="0"/>
        <a:ext cx="1285670" cy="1177195"/>
      </dsp:txXfrm>
    </dsp:sp>
    <dsp:sp modelId="{C40716D8-B6AB-40F7-95E0-523057EE7D3B}">
      <dsp:nvSpPr>
        <dsp:cNvPr id="0" name=""/>
        <dsp:cNvSpPr/>
      </dsp:nvSpPr>
      <dsp:spPr>
        <a:xfrm>
          <a:off x="544730" y="1372168"/>
          <a:ext cx="198651" cy="198651"/>
        </a:xfrm>
        <a:prstGeom prst="ellipse">
          <a:avLst/>
        </a:prstGeom>
        <a:solidFill>
          <a:srgbClr val="004620"/>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408356E8-8E5D-4E39-8EED-77061915AD0B}">
      <dsp:nvSpPr>
        <dsp:cNvPr id="0" name=""/>
        <dsp:cNvSpPr/>
      </dsp:nvSpPr>
      <dsp:spPr>
        <a:xfrm>
          <a:off x="1307544" y="1765792"/>
          <a:ext cx="1356829" cy="117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0">
          <a:noAutofit/>
        </a:bodyPr>
        <a:lstStyle/>
        <a:p>
          <a:pPr lvl="0" algn="ctr" defTabSz="622300">
            <a:lnSpc>
              <a:spcPct val="90000"/>
            </a:lnSpc>
            <a:spcBef>
              <a:spcPct val="0"/>
            </a:spcBef>
            <a:spcAft>
              <a:spcPct val="35000"/>
            </a:spcAft>
          </a:pPr>
          <a:r>
            <a:rPr lang="en-US" sz="1400" b="1" kern="1200" dirty="0" smtClean="0">
              <a:solidFill>
                <a:srgbClr val="002060"/>
              </a:solidFill>
            </a:rPr>
            <a:t>1</a:t>
          </a:r>
          <a:r>
            <a:rPr lang="en-US" sz="1400" b="1" kern="1200" baseline="30000" dirty="0" smtClean="0">
              <a:solidFill>
                <a:srgbClr val="002060"/>
              </a:solidFill>
            </a:rPr>
            <a:t>st</a:t>
          </a:r>
          <a:r>
            <a:rPr lang="en-US" sz="1400" b="1" kern="1200" dirty="0" smtClean="0">
              <a:solidFill>
                <a:srgbClr val="002060"/>
              </a:solidFill>
            </a:rPr>
            <a:t> Receipt:</a:t>
          </a:r>
        </a:p>
        <a:p>
          <a:pPr lvl="0" algn="ctr" defTabSz="622300">
            <a:lnSpc>
              <a:spcPct val="90000"/>
            </a:lnSpc>
            <a:spcBef>
              <a:spcPct val="0"/>
            </a:spcBef>
            <a:spcAft>
              <a:spcPct val="35000"/>
            </a:spcAft>
          </a:pPr>
          <a:r>
            <a:rPr lang="en-US" sz="1600" b="1" kern="1200" dirty="0" smtClean="0">
              <a:solidFill>
                <a:srgbClr val="002060"/>
              </a:solidFill>
            </a:rPr>
            <a:t>June 29, 2015</a:t>
          </a:r>
          <a:endParaRPr lang="en-US" sz="1600" b="1" kern="1200" dirty="0">
            <a:solidFill>
              <a:srgbClr val="002060"/>
            </a:solidFill>
          </a:endParaRPr>
        </a:p>
      </dsp:txBody>
      <dsp:txXfrm>
        <a:off x="1307544" y="1765792"/>
        <a:ext cx="1356829" cy="1177195"/>
      </dsp:txXfrm>
    </dsp:sp>
    <dsp:sp modelId="{AD7AF2F5-AE8E-4652-B051-198BE1D75541}">
      <dsp:nvSpPr>
        <dsp:cNvPr id="0" name=""/>
        <dsp:cNvSpPr/>
      </dsp:nvSpPr>
      <dsp:spPr>
        <a:xfrm>
          <a:off x="1886633" y="1372168"/>
          <a:ext cx="198651" cy="198651"/>
        </a:xfrm>
        <a:prstGeom prst="ellipse">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B4809470-545A-415C-AC4D-779F8371CA23}">
      <dsp:nvSpPr>
        <dsp:cNvPr id="0" name=""/>
        <dsp:cNvSpPr/>
      </dsp:nvSpPr>
      <dsp:spPr>
        <a:xfrm>
          <a:off x="2685026" y="0"/>
          <a:ext cx="1490511" cy="117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lvl="0" algn="ctr" defTabSz="622300">
            <a:lnSpc>
              <a:spcPct val="90000"/>
            </a:lnSpc>
            <a:spcBef>
              <a:spcPct val="0"/>
            </a:spcBef>
            <a:spcAft>
              <a:spcPct val="35000"/>
            </a:spcAft>
          </a:pPr>
          <a:r>
            <a:rPr lang="en-US" sz="1400" b="1" kern="1200" dirty="0" smtClean="0">
              <a:solidFill>
                <a:srgbClr val="002060"/>
              </a:solidFill>
            </a:rPr>
            <a:t>2</a:t>
          </a:r>
          <a:r>
            <a:rPr lang="en-US" sz="1400" b="1" kern="1200" baseline="30000" dirty="0" smtClean="0">
              <a:solidFill>
                <a:srgbClr val="002060"/>
              </a:solidFill>
            </a:rPr>
            <a:t>nd</a:t>
          </a:r>
          <a:r>
            <a:rPr lang="en-US" sz="1400" b="1" kern="1200" dirty="0" smtClean="0">
              <a:solidFill>
                <a:srgbClr val="002060"/>
              </a:solidFill>
            </a:rPr>
            <a:t> Receipt: </a:t>
          </a:r>
          <a:r>
            <a:rPr lang="en-US" sz="1600" b="1" kern="1200" dirty="0" smtClean="0">
              <a:solidFill>
                <a:srgbClr val="002060"/>
              </a:solidFill>
            </a:rPr>
            <a:t>October 29, 2015</a:t>
          </a:r>
          <a:endParaRPr lang="en-US" sz="1400" b="1" kern="1200" dirty="0">
            <a:solidFill>
              <a:srgbClr val="002060"/>
            </a:solidFill>
          </a:endParaRPr>
        </a:p>
      </dsp:txBody>
      <dsp:txXfrm>
        <a:off x="2685026" y="0"/>
        <a:ext cx="1490511" cy="1177195"/>
      </dsp:txXfrm>
    </dsp:sp>
    <dsp:sp modelId="{3FE37B8F-57D9-4969-8B1A-2AF8D1092835}">
      <dsp:nvSpPr>
        <dsp:cNvPr id="0" name=""/>
        <dsp:cNvSpPr/>
      </dsp:nvSpPr>
      <dsp:spPr>
        <a:xfrm>
          <a:off x="3330956" y="1372168"/>
          <a:ext cx="198651" cy="198651"/>
        </a:xfrm>
        <a:prstGeom prst="ellipse">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42CB26E3-7899-4AFA-B234-446B048C156D}">
      <dsp:nvSpPr>
        <dsp:cNvPr id="0" name=""/>
        <dsp:cNvSpPr/>
      </dsp:nvSpPr>
      <dsp:spPr>
        <a:xfrm>
          <a:off x="4196189" y="1765792"/>
          <a:ext cx="1296103" cy="117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0">
          <a:noAutofit/>
        </a:bodyPr>
        <a:lstStyle/>
        <a:p>
          <a:pPr lvl="0" algn="ctr" defTabSz="622300">
            <a:lnSpc>
              <a:spcPct val="90000"/>
            </a:lnSpc>
            <a:spcBef>
              <a:spcPct val="0"/>
            </a:spcBef>
            <a:spcAft>
              <a:spcPct val="35000"/>
            </a:spcAft>
          </a:pPr>
          <a:r>
            <a:rPr lang="en-US" sz="1400" b="1" kern="1200" dirty="0" smtClean="0">
              <a:solidFill>
                <a:srgbClr val="002060"/>
              </a:solidFill>
            </a:rPr>
            <a:t>3</a:t>
          </a:r>
          <a:r>
            <a:rPr lang="en-US" sz="1400" b="1" kern="1200" baseline="30000" dirty="0" smtClean="0">
              <a:solidFill>
                <a:srgbClr val="002060"/>
              </a:solidFill>
            </a:rPr>
            <a:t>rd</a:t>
          </a:r>
          <a:r>
            <a:rPr lang="en-US" sz="1400" b="1" kern="1200" dirty="0" smtClean="0">
              <a:solidFill>
                <a:srgbClr val="002060"/>
              </a:solidFill>
            </a:rPr>
            <a:t> Receipt: </a:t>
          </a:r>
          <a:r>
            <a:rPr lang="en-US" sz="1600" b="1" kern="1200" dirty="0" smtClean="0">
              <a:solidFill>
                <a:srgbClr val="002060"/>
              </a:solidFill>
            </a:rPr>
            <a:t>June 29, 2016</a:t>
          </a:r>
          <a:endParaRPr lang="en-US" sz="1600" b="1" kern="1200" dirty="0">
            <a:solidFill>
              <a:srgbClr val="002060"/>
            </a:solidFill>
          </a:endParaRPr>
        </a:p>
      </dsp:txBody>
      <dsp:txXfrm>
        <a:off x="4196189" y="1765792"/>
        <a:ext cx="1296103" cy="1177195"/>
      </dsp:txXfrm>
    </dsp:sp>
    <dsp:sp modelId="{CC705944-A83A-42E8-BA97-68F4DB178F9D}">
      <dsp:nvSpPr>
        <dsp:cNvPr id="0" name=""/>
        <dsp:cNvSpPr/>
      </dsp:nvSpPr>
      <dsp:spPr>
        <a:xfrm>
          <a:off x="4744915" y="1372168"/>
          <a:ext cx="198651" cy="198651"/>
        </a:xfrm>
        <a:prstGeom prst="ellipse">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BB793590-D515-416B-A1A3-FB4933AA35A8}">
      <dsp:nvSpPr>
        <dsp:cNvPr id="0" name=""/>
        <dsp:cNvSpPr/>
      </dsp:nvSpPr>
      <dsp:spPr>
        <a:xfrm>
          <a:off x="5512945" y="0"/>
          <a:ext cx="1321506" cy="117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lvl="0" algn="ctr" defTabSz="622300">
            <a:lnSpc>
              <a:spcPct val="90000"/>
            </a:lnSpc>
            <a:spcBef>
              <a:spcPct val="0"/>
            </a:spcBef>
            <a:spcAft>
              <a:spcPct val="35000"/>
            </a:spcAft>
          </a:pPr>
          <a:r>
            <a:rPr lang="en-US" sz="1400" b="1" i="0" kern="1200" baseline="0" dirty="0" smtClean="0">
              <a:solidFill>
                <a:srgbClr val="002060"/>
              </a:solidFill>
            </a:rPr>
            <a:t>4</a:t>
          </a:r>
          <a:r>
            <a:rPr lang="en-US" sz="1400" b="1" i="0" kern="1200" baseline="30000" dirty="0" smtClean="0">
              <a:solidFill>
                <a:srgbClr val="002060"/>
              </a:solidFill>
            </a:rPr>
            <a:t>th</a:t>
          </a:r>
          <a:r>
            <a:rPr lang="en-US" sz="1400" b="1" i="0" kern="1200" baseline="0" dirty="0" smtClean="0">
              <a:solidFill>
                <a:srgbClr val="002060"/>
              </a:solidFill>
            </a:rPr>
            <a:t> Receipt:</a:t>
          </a:r>
          <a:r>
            <a:rPr lang="en-US" sz="1400" b="1" i="0" kern="1200" baseline="30000" dirty="0" smtClean="0">
              <a:solidFill>
                <a:srgbClr val="002060"/>
              </a:solidFill>
            </a:rPr>
            <a:t> </a:t>
          </a:r>
        </a:p>
        <a:p>
          <a:pPr lvl="0" algn="ctr" defTabSz="622300">
            <a:lnSpc>
              <a:spcPct val="90000"/>
            </a:lnSpc>
            <a:spcBef>
              <a:spcPct val="0"/>
            </a:spcBef>
            <a:spcAft>
              <a:spcPct val="35000"/>
            </a:spcAft>
          </a:pPr>
          <a:r>
            <a:rPr lang="en-US" sz="1600" b="1" i="0" kern="1200" baseline="0" dirty="0" smtClean="0">
              <a:solidFill>
                <a:srgbClr val="002060"/>
              </a:solidFill>
            </a:rPr>
            <a:t>October 28, 2016</a:t>
          </a:r>
          <a:endParaRPr lang="en-US" sz="1600" b="1" i="0" kern="1200" baseline="0" dirty="0">
            <a:solidFill>
              <a:srgbClr val="002060"/>
            </a:solidFill>
          </a:endParaRPr>
        </a:p>
      </dsp:txBody>
      <dsp:txXfrm>
        <a:off x="5512945" y="0"/>
        <a:ext cx="1321506" cy="1177195"/>
      </dsp:txXfrm>
    </dsp:sp>
    <dsp:sp modelId="{9BCDA569-9E78-4E64-ACE7-D552BC6BC76A}">
      <dsp:nvSpPr>
        <dsp:cNvPr id="0" name=""/>
        <dsp:cNvSpPr/>
      </dsp:nvSpPr>
      <dsp:spPr>
        <a:xfrm>
          <a:off x="6074373" y="1372168"/>
          <a:ext cx="198651" cy="198651"/>
        </a:xfrm>
        <a:prstGeom prst="ellipse">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488" cy="461963"/>
          </a:xfrm>
          <a:prstGeom prst="rect">
            <a:avLst/>
          </a:prstGeom>
        </p:spPr>
        <p:txBody>
          <a:bodyPr vert="horz" lIns="92492" tIns="46246" rIns="92492" bIns="46246"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sz="quarter" idx="1"/>
          </p:nvPr>
        </p:nvSpPr>
        <p:spPr>
          <a:xfrm>
            <a:off x="3937000" y="0"/>
            <a:ext cx="3011488" cy="461963"/>
          </a:xfrm>
          <a:prstGeom prst="rect">
            <a:avLst/>
          </a:prstGeom>
        </p:spPr>
        <p:txBody>
          <a:bodyPr vert="horz" lIns="92492" tIns="46246" rIns="92492" bIns="46246" rtlCol="0"/>
          <a:lstStyle>
            <a:lvl1pPr algn="r" fontAlgn="auto">
              <a:spcBef>
                <a:spcPts val="0"/>
              </a:spcBef>
              <a:spcAft>
                <a:spcPts val="0"/>
              </a:spcAft>
              <a:defRPr sz="1200">
                <a:latin typeface="+mn-lt"/>
                <a:cs typeface="+mn-cs"/>
              </a:defRPr>
            </a:lvl1pPr>
          </a:lstStyle>
          <a:p>
            <a:pPr>
              <a:defRPr/>
            </a:pPr>
            <a:fld id="{52B5D729-8D35-4978-BA83-2FC40020EFF1}" type="datetimeFigureOut">
              <a:rPr lang="en-US"/>
              <a:pPr>
                <a:defRPr/>
              </a:pPr>
              <a:t>9/1/2015</a:t>
            </a:fld>
            <a:endParaRPr lang="en-US"/>
          </a:p>
        </p:txBody>
      </p:sp>
      <p:sp>
        <p:nvSpPr>
          <p:cNvPr id="4" name="Footer Placeholder 3"/>
          <p:cNvSpPr>
            <a:spLocks noGrp="1"/>
          </p:cNvSpPr>
          <p:nvPr>
            <p:ph type="ftr" sz="quarter" idx="2"/>
          </p:nvPr>
        </p:nvSpPr>
        <p:spPr>
          <a:xfrm>
            <a:off x="0" y="8772525"/>
            <a:ext cx="3011488" cy="461963"/>
          </a:xfrm>
          <a:prstGeom prst="rect">
            <a:avLst/>
          </a:prstGeom>
        </p:spPr>
        <p:txBody>
          <a:bodyPr vert="horz" lIns="92492" tIns="46246" rIns="92492" bIns="46246" rtlCol="0" anchor="b"/>
          <a:lstStyle>
            <a:lvl1pPr algn="l" fontAlgn="auto">
              <a:spcBef>
                <a:spcPts val="0"/>
              </a:spcBef>
              <a:spcAft>
                <a:spcPts val="0"/>
              </a:spcAft>
              <a:defRPr sz="1200">
                <a:latin typeface="+mn-lt"/>
                <a:cs typeface="+mn-cs"/>
              </a:defRPr>
            </a:lvl1pPr>
          </a:lstStyle>
          <a:p>
            <a:pPr>
              <a:defRPr/>
            </a:pPr>
            <a:endParaRPr lang="en-US"/>
          </a:p>
        </p:txBody>
      </p:sp>
      <p:sp>
        <p:nvSpPr>
          <p:cNvPr id="5" name="Slide Number Placeholder 4"/>
          <p:cNvSpPr>
            <a:spLocks noGrp="1"/>
          </p:cNvSpPr>
          <p:nvPr>
            <p:ph type="sldNum" sz="quarter" idx="3"/>
          </p:nvPr>
        </p:nvSpPr>
        <p:spPr>
          <a:xfrm>
            <a:off x="3937000" y="8772525"/>
            <a:ext cx="3011488" cy="461963"/>
          </a:xfrm>
          <a:prstGeom prst="rect">
            <a:avLst/>
          </a:prstGeom>
        </p:spPr>
        <p:txBody>
          <a:bodyPr vert="horz" lIns="92492" tIns="46246" rIns="92492" bIns="46246" rtlCol="0" anchor="b"/>
          <a:lstStyle>
            <a:lvl1pPr algn="r" fontAlgn="auto">
              <a:spcBef>
                <a:spcPts val="0"/>
              </a:spcBef>
              <a:spcAft>
                <a:spcPts val="0"/>
              </a:spcAft>
              <a:defRPr sz="1200">
                <a:latin typeface="+mn-lt"/>
                <a:cs typeface="+mn-cs"/>
              </a:defRPr>
            </a:lvl1pPr>
          </a:lstStyle>
          <a:p>
            <a:pPr>
              <a:defRPr/>
            </a:pPr>
            <a:fld id="{ED8FE586-047C-4FB4-9D36-56E8F7CB6AA8}" type="slidenum">
              <a:rPr lang="en-US"/>
              <a:pPr>
                <a:defRPr/>
              </a:pPr>
              <a:t>‹#›</a:t>
            </a:fld>
            <a:endParaRPr lang="en-US"/>
          </a:p>
        </p:txBody>
      </p:sp>
    </p:spTree>
    <p:extLst>
      <p:ext uri="{BB962C8B-B14F-4D97-AF65-F5344CB8AC3E}">
        <p14:creationId xmlns:p14="http://schemas.microsoft.com/office/powerpoint/2010/main" val="7289355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488" cy="461963"/>
          </a:xfrm>
          <a:prstGeom prst="rect">
            <a:avLst/>
          </a:prstGeom>
        </p:spPr>
        <p:txBody>
          <a:bodyPr vert="horz" lIns="92492" tIns="46246" rIns="92492" bIns="46246"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937000" y="0"/>
            <a:ext cx="3011488" cy="461963"/>
          </a:xfrm>
          <a:prstGeom prst="rect">
            <a:avLst/>
          </a:prstGeom>
        </p:spPr>
        <p:txBody>
          <a:bodyPr vert="horz" lIns="92492" tIns="46246" rIns="92492" bIns="46246" rtlCol="0"/>
          <a:lstStyle>
            <a:lvl1pPr algn="r" fontAlgn="auto">
              <a:spcBef>
                <a:spcPts val="0"/>
              </a:spcBef>
              <a:spcAft>
                <a:spcPts val="0"/>
              </a:spcAft>
              <a:defRPr sz="1200">
                <a:latin typeface="+mn-lt"/>
                <a:cs typeface="+mn-cs"/>
              </a:defRPr>
            </a:lvl1pPr>
          </a:lstStyle>
          <a:p>
            <a:pPr>
              <a:defRPr/>
            </a:pPr>
            <a:fld id="{8D12B3ED-C5D7-4911-9663-2DC67A6C5D7F}" type="datetimeFigureOut">
              <a:rPr lang="en-US"/>
              <a:pPr>
                <a:defRPr/>
              </a:pPr>
              <a:t>9/1/2015</a:t>
            </a:fld>
            <a:endParaRPr lang="en-US"/>
          </a:p>
        </p:txBody>
      </p:sp>
      <p:sp>
        <p:nvSpPr>
          <p:cNvPr id="4" name="Slide Image Placeholder 3"/>
          <p:cNvSpPr>
            <a:spLocks noGrp="1" noRot="1" noChangeAspect="1"/>
          </p:cNvSpPr>
          <p:nvPr>
            <p:ph type="sldImg" idx="2"/>
          </p:nvPr>
        </p:nvSpPr>
        <p:spPr>
          <a:xfrm>
            <a:off x="1166813" y="692150"/>
            <a:ext cx="4616450" cy="3463925"/>
          </a:xfrm>
          <a:prstGeom prst="rect">
            <a:avLst/>
          </a:prstGeom>
          <a:noFill/>
          <a:ln w="12700">
            <a:solidFill>
              <a:prstClr val="black"/>
            </a:solidFill>
          </a:ln>
        </p:spPr>
        <p:txBody>
          <a:bodyPr vert="horz" lIns="92492" tIns="46246" rIns="92492" bIns="46246" rtlCol="0" anchor="ctr"/>
          <a:lstStyle/>
          <a:p>
            <a:pPr lvl="0"/>
            <a:endParaRPr lang="en-US" noProof="0" smtClean="0"/>
          </a:p>
        </p:txBody>
      </p:sp>
      <p:sp>
        <p:nvSpPr>
          <p:cNvPr id="5" name="Notes Placeholder 4"/>
          <p:cNvSpPr>
            <a:spLocks noGrp="1"/>
          </p:cNvSpPr>
          <p:nvPr>
            <p:ph type="body" sz="quarter" idx="3"/>
          </p:nvPr>
        </p:nvSpPr>
        <p:spPr>
          <a:xfrm>
            <a:off x="695325" y="4387850"/>
            <a:ext cx="5559425" cy="4156075"/>
          </a:xfrm>
          <a:prstGeom prst="rect">
            <a:avLst/>
          </a:prstGeom>
        </p:spPr>
        <p:txBody>
          <a:bodyPr vert="horz" lIns="92492" tIns="46246" rIns="92492" bIns="46246"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772525"/>
            <a:ext cx="3011488" cy="461963"/>
          </a:xfrm>
          <a:prstGeom prst="rect">
            <a:avLst/>
          </a:prstGeom>
        </p:spPr>
        <p:txBody>
          <a:bodyPr vert="horz" lIns="92492" tIns="46246" rIns="92492" bIns="46246"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937000" y="8772525"/>
            <a:ext cx="3011488" cy="461963"/>
          </a:xfrm>
          <a:prstGeom prst="rect">
            <a:avLst/>
          </a:prstGeom>
        </p:spPr>
        <p:txBody>
          <a:bodyPr vert="horz" lIns="92492" tIns="46246" rIns="92492" bIns="46246" rtlCol="0" anchor="b"/>
          <a:lstStyle>
            <a:lvl1pPr algn="r" fontAlgn="auto">
              <a:spcBef>
                <a:spcPts val="0"/>
              </a:spcBef>
              <a:spcAft>
                <a:spcPts val="0"/>
              </a:spcAft>
              <a:defRPr sz="1200">
                <a:latin typeface="+mn-lt"/>
                <a:cs typeface="+mn-cs"/>
              </a:defRPr>
            </a:lvl1pPr>
          </a:lstStyle>
          <a:p>
            <a:pPr>
              <a:defRPr/>
            </a:pPr>
            <a:fld id="{8E1D125B-6C54-471A-BA27-94ADEA1EC38F}" type="slidenum">
              <a:rPr lang="en-US"/>
              <a:pPr>
                <a:defRPr/>
              </a:pPr>
              <a:t>‹#›</a:t>
            </a:fld>
            <a:endParaRPr lang="en-US"/>
          </a:p>
        </p:txBody>
      </p:sp>
    </p:spTree>
    <p:extLst>
      <p:ext uri="{BB962C8B-B14F-4D97-AF65-F5344CB8AC3E}">
        <p14:creationId xmlns:p14="http://schemas.microsoft.com/office/powerpoint/2010/main" val="360425095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092" algn="l" rtl="0" eaLnBrk="0" fontAlgn="base" hangingPunct="0">
      <a:spcBef>
        <a:spcPct val="30000"/>
      </a:spcBef>
      <a:spcAft>
        <a:spcPct val="0"/>
      </a:spcAft>
      <a:defRPr sz="1200" kern="1200">
        <a:solidFill>
          <a:schemeClr val="tx1"/>
        </a:solidFill>
        <a:latin typeface="+mn-lt"/>
        <a:ea typeface="+mn-ea"/>
        <a:cs typeface="+mn-cs"/>
      </a:defRPr>
    </a:lvl2pPr>
    <a:lvl3pPr marL="914186" algn="l" rtl="0" eaLnBrk="0" fontAlgn="base" hangingPunct="0">
      <a:spcBef>
        <a:spcPct val="30000"/>
      </a:spcBef>
      <a:spcAft>
        <a:spcPct val="0"/>
      </a:spcAft>
      <a:defRPr sz="1200" kern="1200">
        <a:solidFill>
          <a:schemeClr val="tx1"/>
        </a:solidFill>
        <a:latin typeface="+mn-lt"/>
        <a:ea typeface="+mn-ea"/>
        <a:cs typeface="+mn-cs"/>
      </a:defRPr>
    </a:lvl3pPr>
    <a:lvl4pPr marL="1371279" algn="l" rtl="0" eaLnBrk="0" fontAlgn="base" hangingPunct="0">
      <a:spcBef>
        <a:spcPct val="30000"/>
      </a:spcBef>
      <a:spcAft>
        <a:spcPct val="0"/>
      </a:spcAft>
      <a:defRPr sz="1200" kern="1200">
        <a:solidFill>
          <a:schemeClr val="tx1"/>
        </a:solidFill>
        <a:latin typeface="+mn-lt"/>
        <a:ea typeface="+mn-ea"/>
        <a:cs typeface="+mn-cs"/>
      </a:defRPr>
    </a:lvl4pPr>
    <a:lvl5pPr marL="1828373" algn="l" rtl="0" eaLnBrk="0" fontAlgn="base" hangingPunct="0">
      <a:spcBef>
        <a:spcPct val="30000"/>
      </a:spcBef>
      <a:spcAft>
        <a:spcPct val="0"/>
      </a:spcAft>
      <a:defRPr sz="1200" kern="1200">
        <a:solidFill>
          <a:schemeClr val="tx1"/>
        </a:solidFill>
        <a:latin typeface="+mn-lt"/>
        <a:ea typeface="+mn-ea"/>
        <a:cs typeface="+mn-cs"/>
      </a:defRPr>
    </a:lvl5pPr>
    <a:lvl6pPr marL="2285466" algn="l" defTabSz="914186" rtl="0" eaLnBrk="1" latinLnBrk="0" hangingPunct="1">
      <a:defRPr sz="1200" kern="1200">
        <a:solidFill>
          <a:schemeClr val="tx1"/>
        </a:solidFill>
        <a:latin typeface="+mn-lt"/>
        <a:ea typeface="+mn-ea"/>
        <a:cs typeface="+mn-cs"/>
      </a:defRPr>
    </a:lvl6pPr>
    <a:lvl7pPr marL="2742558" algn="l" defTabSz="914186" rtl="0" eaLnBrk="1" latinLnBrk="0" hangingPunct="1">
      <a:defRPr sz="1200" kern="1200">
        <a:solidFill>
          <a:schemeClr val="tx1"/>
        </a:solidFill>
        <a:latin typeface="+mn-lt"/>
        <a:ea typeface="+mn-ea"/>
        <a:cs typeface="+mn-cs"/>
      </a:defRPr>
    </a:lvl7pPr>
    <a:lvl8pPr marL="3199652" algn="l" defTabSz="914186" rtl="0" eaLnBrk="1" latinLnBrk="0" hangingPunct="1">
      <a:defRPr sz="1200" kern="1200">
        <a:solidFill>
          <a:schemeClr val="tx1"/>
        </a:solidFill>
        <a:latin typeface="+mn-lt"/>
        <a:ea typeface="+mn-ea"/>
        <a:cs typeface="+mn-cs"/>
      </a:defRPr>
    </a:lvl8pPr>
    <a:lvl9pPr marL="3656744" algn="l" defTabSz="914186"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Slide Image Placeholder 1"/>
          <p:cNvSpPr>
            <a:spLocks noGrp="1" noRot="1" noChangeAspect="1" noTextEdit="1"/>
          </p:cNvSpPr>
          <p:nvPr>
            <p:ph type="sldImg"/>
          </p:nvPr>
        </p:nvSpPr>
        <p:spPr bwMode="auto">
          <a:xfrm>
            <a:off x="1166813" y="692150"/>
            <a:ext cx="4616450" cy="346392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64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smtClean="0"/>
          </a:p>
        </p:txBody>
      </p:sp>
      <p:sp>
        <p:nvSpPr>
          <p:cNvPr id="14643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fontAlgn="base" hangingPunct="1">
              <a:spcBef>
                <a:spcPct val="0"/>
              </a:spcBef>
              <a:spcAft>
                <a:spcPct val="0"/>
              </a:spcAft>
            </a:pPr>
            <a:fld id="{A7BE3550-C629-4547-9199-67A09220B14B}" type="slidenum">
              <a:rPr lang="en-US" altLang="en-US" smtClean="0">
                <a:solidFill>
                  <a:srgbClr val="000000"/>
                </a:solidFill>
                <a:cs typeface="Arial" pitchFamily="34" charset="0"/>
              </a:rPr>
              <a:pPr eaLnBrk="1" fontAlgn="base" hangingPunct="1">
                <a:spcBef>
                  <a:spcPct val="0"/>
                </a:spcBef>
                <a:spcAft>
                  <a:spcPct val="0"/>
                </a:spcAft>
              </a:pPr>
              <a:t>1</a:t>
            </a:fld>
            <a:endParaRPr lang="en-US" altLang="en-US" smtClean="0">
              <a:solidFill>
                <a:srgbClr val="000000"/>
              </a:solidFill>
              <a:cs typeface="Arial" pitchFamily="34" charset="0"/>
            </a:endParaRPr>
          </a:p>
        </p:txBody>
      </p:sp>
    </p:spTree>
    <p:extLst>
      <p:ext uri="{BB962C8B-B14F-4D97-AF65-F5344CB8AC3E}">
        <p14:creationId xmlns:p14="http://schemas.microsoft.com/office/powerpoint/2010/main" val="2343814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lstStyle/>
          <a:p>
            <a:pPr marL="285750" indent="-285750" algn="l">
              <a:buFont typeface="Arial" panose="020B0604020202020204" pitchFamily="34" charset="0"/>
              <a:buChar char="•"/>
              <a:defRPr/>
            </a:pPr>
            <a:r>
              <a:rPr lang="en-US" dirty="0" smtClean="0"/>
              <a:t>NIH New Investigator: no previous major</a:t>
            </a:r>
            <a:r>
              <a:rPr lang="en-US" baseline="0" dirty="0" smtClean="0"/>
              <a:t> award (such as an R01); Most metrics are on par with the NCI FOAs. </a:t>
            </a:r>
          </a:p>
          <a:p>
            <a:pPr marL="285750" indent="-285750" algn="l">
              <a:buFont typeface="Arial" panose="020B0604020202020204" pitchFamily="34" charset="0"/>
              <a:buChar char="•"/>
              <a:defRPr/>
            </a:pPr>
            <a:r>
              <a:rPr lang="en-US" sz="1200" dirty="0" smtClean="0">
                <a:latin typeface="+mn-lt"/>
              </a:rPr>
              <a:t>NIH FY12 R01 awardees: ~27% New Investigator/Early Stage Investigator</a:t>
            </a:r>
          </a:p>
          <a:p>
            <a:pPr marL="285750" indent="-285750" algn="l">
              <a:buFont typeface="Arial" panose="020B0604020202020204" pitchFamily="34" charset="0"/>
              <a:buChar char="•"/>
              <a:defRPr/>
            </a:pPr>
            <a:r>
              <a:rPr lang="en-US" sz="1200" dirty="0" smtClean="0">
                <a:latin typeface="+mn-lt"/>
              </a:rPr>
              <a:t>NCI FY12 R01 applications: ~31% New Investigator/Early Stage Investigator</a:t>
            </a:r>
          </a:p>
          <a:p>
            <a:endParaRPr lang="en-US" dirty="0"/>
          </a:p>
        </p:txBody>
      </p:sp>
      <p:sp>
        <p:nvSpPr>
          <p:cNvPr id="4" name="Slide Number Placeholder 3"/>
          <p:cNvSpPr>
            <a:spLocks noGrp="1"/>
          </p:cNvSpPr>
          <p:nvPr>
            <p:ph type="sldNum" sz="quarter" idx="10"/>
          </p:nvPr>
        </p:nvSpPr>
        <p:spPr/>
        <p:txBody>
          <a:bodyPr/>
          <a:lstStyle/>
          <a:p>
            <a:fld id="{432D401C-C6BA-4225-8FB2-ADA3DB38305D}" type="slidenum">
              <a:rPr lang="en-US" smtClean="0"/>
              <a:pPr/>
              <a:t>10</a:t>
            </a:fld>
            <a:endParaRPr lang="en-US" dirty="0"/>
          </a:p>
        </p:txBody>
      </p:sp>
    </p:spTree>
    <p:extLst>
      <p:ext uri="{BB962C8B-B14F-4D97-AF65-F5344CB8AC3E}">
        <p14:creationId xmlns:p14="http://schemas.microsoft.com/office/powerpoint/2010/main" val="19244104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11</a:t>
            </a:fld>
            <a:endParaRPr lang="en-US"/>
          </a:p>
        </p:txBody>
      </p:sp>
    </p:spTree>
    <p:extLst>
      <p:ext uri="{BB962C8B-B14F-4D97-AF65-F5344CB8AC3E}">
        <p14:creationId xmlns:p14="http://schemas.microsoft.com/office/powerpoint/2010/main" val="12145108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12</a:t>
            </a:fld>
            <a:endParaRPr lang="en-US"/>
          </a:p>
        </p:txBody>
      </p:sp>
    </p:spTree>
    <p:extLst>
      <p:ext uri="{BB962C8B-B14F-4D97-AF65-F5344CB8AC3E}">
        <p14:creationId xmlns:p14="http://schemas.microsoft.com/office/powerpoint/2010/main" val="6821022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13</a:t>
            </a:fld>
            <a:endParaRPr lang="en-US"/>
          </a:p>
        </p:txBody>
      </p:sp>
    </p:spTree>
    <p:extLst>
      <p:ext uri="{BB962C8B-B14F-4D97-AF65-F5344CB8AC3E}">
        <p14:creationId xmlns:p14="http://schemas.microsoft.com/office/powerpoint/2010/main" val="2041041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14</a:t>
            </a:fld>
            <a:endParaRPr lang="en-US"/>
          </a:p>
        </p:txBody>
      </p:sp>
    </p:spTree>
    <p:extLst>
      <p:ext uri="{BB962C8B-B14F-4D97-AF65-F5344CB8AC3E}">
        <p14:creationId xmlns:p14="http://schemas.microsoft.com/office/powerpoint/2010/main" val="29311610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15</a:t>
            </a:fld>
            <a:endParaRPr lang="en-US"/>
          </a:p>
        </p:txBody>
      </p:sp>
    </p:spTree>
    <p:extLst>
      <p:ext uri="{BB962C8B-B14F-4D97-AF65-F5344CB8AC3E}">
        <p14:creationId xmlns:p14="http://schemas.microsoft.com/office/powerpoint/2010/main" val="19400929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16</a:t>
            </a:fld>
            <a:endParaRPr lang="en-US"/>
          </a:p>
        </p:txBody>
      </p:sp>
    </p:spTree>
    <p:extLst>
      <p:ext uri="{BB962C8B-B14F-4D97-AF65-F5344CB8AC3E}">
        <p14:creationId xmlns:p14="http://schemas.microsoft.com/office/powerpoint/2010/main" val="14934058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pPr marL="171450" marR="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baseline="0" dirty="0" smtClean="0"/>
              <a:t>PQ went global, with workshops held in India. </a:t>
            </a:r>
            <a:endParaRPr lang="en-US" dirty="0" smtClean="0"/>
          </a:p>
          <a:p>
            <a:pPr marL="171450" marR="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smtClean="0"/>
              <a:t>Encourage you to check the website.</a:t>
            </a:r>
            <a:r>
              <a:rPr lang="en-US" baseline="0" dirty="0" smtClean="0"/>
              <a:t> Exciting times for PQs, set of 12 questions new questions and RFAs were posted at the end of March. </a:t>
            </a:r>
          </a:p>
          <a:p>
            <a:pPr marL="171450" marR="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baseline="0" dirty="0" smtClean="0"/>
              <a:t>Can still submit questions on the website (</a:t>
            </a:r>
            <a:r>
              <a:rPr lang="en-US" i="1" baseline="0" dirty="0" smtClean="0"/>
              <a:t>incorporated into previous PQs</a:t>
            </a:r>
            <a:r>
              <a:rPr lang="en-US" baseline="0" dirty="0" smtClean="0"/>
              <a:t>).</a:t>
            </a:r>
          </a:p>
          <a:p>
            <a:pPr marL="171450" marR="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ltLang="en-US" baseline="0" dirty="0" smtClean="0">
                <a:latin typeface="Arial" pitchFamily="34" charset="0"/>
              </a:rPr>
              <a:t>Will be speaking on the PQs in a Meet the Experts session in the NCI Exhibit (#601)…today at 2:30 pm</a:t>
            </a:r>
            <a:endParaRPr lang="en-US" baseline="0" dirty="0" smtClean="0"/>
          </a:p>
          <a:p>
            <a:pPr marL="171450" marR="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17</a:t>
            </a:fld>
            <a:endParaRPr lang="en-US"/>
          </a:p>
        </p:txBody>
      </p:sp>
    </p:spTree>
    <p:extLst>
      <p:ext uri="{BB962C8B-B14F-4D97-AF65-F5344CB8AC3E}">
        <p14:creationId xmlns:p14="http://schemas.microsoft.com/office/powerpoint/2010/main" val="105631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700" dirty="0" smtClean="0"/>
              <a:t>Overview</a:t>
            </a:r>
            <a:r>
              <a:rPr lang="en-US" sz="700" baseline="0" dirty="0" smtClean="0"/>
              <a:t> of </a:t>
            </a:r>
            <a:r>
              <a:rPr lang="en-US" sz="700" dirty="0" smtClean="0"/>
              <a:t>PQ Initiative,</a:t>
            </a:r>
            <a:r>
              <a:rPr lang="en-US" sz="700" baseline="0" dirty="0" smtClean="0"/>
              <a:t> initiated by Dr. Varmus in 2010/2011 to focus on understudied areas of cancer research. </a:t>
            </a:r>
          </a:p>
          <a:p>
            <a:pPr marL="171450" indent="-171450">
              <a:buFont typeface="Arial" panose="020B0604020202020204" pitchFamily="34" charset="0"/>
              <a:buChar char="•"/>
            </a:pPr>
            <a:r>
              <a:rPr lang="en-US" sz="700" baseline="0" dirty="0" smtClean="0"/>
              <a:t>RFAs issued to hit objectives. 1</a:t>
            </a:r>
            <a:r>
              <a:rPr lang="en-US" sz="700" baseline="30000" dirty="0" smtClean="0"/>
              <a:t>st</a:t>
            </a:r>
            <a:r>
              <a:rPr lang="en-US" sz="700" baseline="0" dirty="0" smtClean="0"/>
              <a:t> 3 issuances in 2011-2013 = 1</a:t>
            </a:r>
            <a:r>
              <a:rPr lang="en-US" sz="700" baseline="30000" dirty="0" smtClean="0"/>
              <a:t>st</a:t>
            </a:r>
            <a:r>
              <a:rPr lang="en-US" sz="700" baseline="0" dirty="0" smtClean="0"/>
              <a:t> phase, 2015 issuance = start of 2</a:t>
            </a:r>
            <a:r>
              <a:rPr lang="en-US" sz="700" baseline="30000" dirty="0" smtClean="0"/>
              <a:t>nd</a:t>
            </a:r>
            <a:r>
              <a:rPr lang="en-US" sz="700" baseline="0" dirty="0" smtClean="0"/>
              <a:t> phase</a:t>
            </a:r>
          </a:p>
          <a:p>
            <a:pPr marL="171450" indent="-171450">
              <a:buFont typeface="Arial" panose="020B0604020202020204" pitchFamily="34" charset="0"/>
              <a:buChar char="•"/>
            </a:pPr>
            <a:r>
              <a:rPr lang="en-US" sz="700" baseline="0" dirty="0" smtClean="0"/>
              <a:t>PQ solicited through extramural…questions constantly evolving with workshops held before each reissuance of the RFA…Don’t encompass the priorities of the NCI, but do cover many problems spanning different fields… spanning laboratory, clinical and populations sciences…innovative approach to work with research community to identify key questions in cancer research. </a:t>
            </a:r>
          </a:p>
          <a:p>
            <a:pPr marL="171450" indent="-171450">
              <a:buFont typeface="Arial" panose="020B0604020202020204" pitchFamily="34" charset="0"/>
              <a:buChar char="•"/>
            </a:pPr>
            <a:r>
              <a:rPr lang="en-US" sz="700" baseline="0" dirty="0" smtClean="0"/>
              <a:t>In response to a selected PQ, investigators submitted R01 – research project grant; R21 – exploratory grant</a:t>
            </a:r>
          </a:p>
          <a:p>
            <a:pPr marL="171450" indent="-171450">
              <a:buFont typeface="Arial" panose="020B0604020202020204" pitchFamily="34" charset="0"/>
              <a:buChar char="•"/>
            </a:pPr>
            <a:r>
              <a:rPr lang="en-US" sz="700" baseline="0" dirty="0" smtClean="0"/>
              <a:t>New/understudied research areas, preliminary data de-emphasized</a:t>
            </a:r>
          </a:p>
          <a:p>
            <a:pPr marL="171450" indent="-171450">
              <a:buFont typeface="Arial" panose="020B0604020202020204" pitchFamily="34" charset="0"/>
              <a:buChar char="•"/>
            </a:pPr>
            <a:r>
              <a:rPr lang="en-US" sz="700" baseline="0" dirty="0" smtClean="0"/>
              <a:t>Outside the box research, beyond incremental advances from investigator’s research track</a:t>
            </a:r>
          </a:p>
          <a:p>
            <a:pPr marL="171450" indent="-171450">
              <a:buFont typeface="Arial" panose="020B0604020202020204" pitchFamily="34" charset="0"/>
              <a:buChar char="•"/>
            </a:pPr>
            <a:r>
              <a:rPr lang="en-US" sz="700" i="1" baseline="0" dirty="0" smtClean="0"/>
              <a:t>Article from Dr. Varmus and Harlow about motivations behinds program and early responses….</a:t>
            </a:r>
          </a:p>
          <a:p>
            <a:endParaRPr lang="en-US" sz="300" baseline="0" dirty="0" smtClean="0"/>
          </a:p>
          <a:p>
            <a:pPr marL="171450" indent="-171450">
              <a:buFont typeface="Arial" panose="020B0604020202020204" pitchFamily="34" charset="0"/>
              <a:buChar char="•"/>
            </a:pPr>
            <a:r>
              <a:rPr lang="en-US" sz="700" baseline="0" dirty="0" smtClean="0"/>
              <a:t>Program renewed in 2014, new 2015 RFAs published at end of March 2015…I’ll talk through some outcomes of the 1</a:t>
            </a:r>
            <a:r>
              <a:rPr lang="en-US" sz="700" baseline="30000" dirty="0" smtClean="0"/>
              <a:t>st</a:t>
            </a:r>
            <a:r>
              <a:rPr lang="en-US" sz="700" baseline="0" dirty="0" smtClean="0"/>
              <a:t> phase and then present the new </a:t>
            </a:r>
            <a:r>
              <a:rPr lang="en-US" sz="700" baseline="0" dirty="0" err="1" smtClean="0"/>
              <a:t>opps</a:t>
            </a:r>
            <a:r>
              <a:rPr lang="en-US" sz="700" baseline="0" dirty="0" smtClean="0"/>
              <a:t>. for the 2</a:t>
            </a:r>
            <a:r>
              <a:rPr lang="en-US" sz="700" baseline="30000" dirty="0" smtClean="0"/>
              <a:t>nd</a:t>
            </a:r>
            <a:r>
              <a:rPr lang="en-US" sz="700" baseline="0" dirty="0" smtClean="0"/>
              <a:t> phase</a:t>
            </a:r>
            <a:endParaRPr lang="en-US" sz="900" baseline="0" dirty="0" smtClean="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2</a:t>
            </a:fld>
            <a:endParaRPr lang="en-US"/>
          </a:p>
        </p:txBody>
      </p:sp>
    </p:spTree>
    <p:extLst>
      <p:ext uri="{BB962C8B-B14F-4D97-AF65-F5344CB8AC3E}">
        <p14:creationId xmlns:p14="http://schemas.microsoft.com/office/powerpoint/2010/main" val="35519916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pPr>
              <a:buFont typeface="Arial" pitchFamily="34" charset="0"/>
              <a:buChar char="•"/>
            </a:pPr>
            <a:r>
              <a:rPr lang="en-US" sz="1000" baseline="0" dirty="0" smtClean="0"/>
              <a:t>Program Director Emily Greenspan (session moderator), I work as Project Manager. Major role is to talk with applicants, discuss research, and how it matches with the funding opportunity. For these programs and other NIH programs, recommend talking to program officer. </a:t>
            </a:r>
            <a:endParaRPr lang="en-US" sz="1000"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3</a:t>
            </a:fld>
            <a:endParaRPr lang="en-US"/>
          </a:p>
        </p:txBody>
      </p:sp>
    </p:spTree>
    <p:extLst>
      <p:ext uri="{BB962C8B-B14F-4D97-AF65-F5344CB8AC3E}">
        <p14:creationId xmlns:p14="http://schemas.microsoft.com/office/powerpoint/2010/main" val="41965951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pPr>
              <a:buFont typeface="Arial" pitchFamily="34" charset="0"/>
              <a:buChar char="•"/>
            </a:pPr>
            <a:r>
              <a:rPr lang="en-US" sz="1000" baseline="0" dirty="0" smtClean="0"/>
              <a:t>Topical areas of questions range from basic, translation, clinical, and population research.</a:t>
            </a:r>
          </a:p>
          <a:p>
            <a:pPr>
              <a:buFont typeface="Arial" pitchFamily="34" charset="0"/>
              <a:buChar char="•"/>
            </a:pPr>
            <a:r>
              <a:rPr lang="en-US" sz="1000" dirty="0" smtClean="0"/>
              <a:t>Due to the breadth</a:t>
            </a:r>
            <a:r>
              <a:rPr lang="en-US" sz="1000" baseline="0" dirty="0" smtClean="0"/>
              <a:t> of science covered, pro</a:t>
            </a:r>
            <a:r>
              <a:rPr lang="en-US" sz="1000" dirty="0" smtClean="0"/>
              <a:t>gram</a:t>
            </a:r>
            <a:r>
              <a:rPr lang="en-US" sz="1000" baseline="0" dirty="0" smtClean="0"/>
              <a:t> operates across the NCI, pulling in expertise from a variety of NCI Divisions</a:t>
            </a:r>
            <a:endParaRPr lang="en-US" sz="1000"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4</a:t>
            </a:fld>
            <a:endParaRPr lang="en-US"/>
          </a:p>
        </p:txBody>
      </p:sp>
    </p:spTree>
    <p:extLst>
      <p:ext uri="{BB962C8B-B14F-4D97-AF65-F5344CB8AC3E}">
        <p14:creationId xmlns:p14="http://schemas.microsoft.com/office/powerpoint/2010/main" val="3979832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lstStyle/>
          <a:p>
            <a:r>
              <a:rPr lang="en-US" sz="800" dirty="0" smtClean="0"/>
              <a:t>RFAs</a:t>
            </a:r>
            <a:r>
              <a:rPr lang="en-US" sz="800" baseline="0" dirty="0" smtClean="0"/>
              <a:t> published, application receipts, awards…still one more round of awards to be made from applications submitted in June 2014. </a:t>
            </a:r>
            <a:endParaRPr lang="en-US" sz="400" baseline="0" dirty="0" smtClean="0"/>
          </a:p>
          <a:p>
            <a:r>
              <a:rPr lang="en-US" sz="800" baseline="0" dirty="0" smtClean="0"/>
              <a:t>Running parallel to the application/award process, the PQ Initiative has being undergoing an evaluation. 1) To determine how the program is aligning with its goals, 2) inform programmatic changes and new PQs…Constantly evaluating how the review and programmatic process…Publication on preliminary evaluation in 2013…</a:t>
            </a:r>
          </a:p>
          <a:p>
            <a:endParaRPr lang="en-US" sz="400" baseline="0" dirty="0" smtClean="0"/>
          </a:p>
          <a:p>
            <a:r>
              <a:rPr lang="en-US" sz="800" b="1" baseline="0" dirty="0" smtClean="0"/>
              <a:t>Bolstered by the evaluation, program was approved for renewal by NCI leadership in 2014. Estimate new RFAs in spring 2015. Workshops in progress…</a:t>
            </a:r>
            <a:endParaRPr lang="en-US" sz="800" b="1"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5</a:t>
            </a:fld>
            <a:endParaRPr lang="en-US"/>
          </a:p>
        </p:txBody>
      </p:sp>
    </p:spTree>
    <p:extLst>
      <p:ext uri="{BB962C8B-B14F-4D97-AF65-F5344CB8AC3E}">
        <p14:creationId xmlns:p14="http://schemas.microsoft.com/office/powerpoint/2010/main" val="829610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lstStyle/>
          <a:p>
            <a:r>
              <a:rPr lang="en-US" sz="1000" dirty="0" smtClean="0"/>
              <a:t>Question</a:t>
            </a:r>
            <a:r>
              <a:rPr lang="en-US" sz="1000" baseline="0" dirty="0" smtClean="0"/>
              <a:t> development process guided by short, mid, long term goals. Short-term: enthusiasm in res. community/NCI for PQ development and FOAs. Mid-term: strong applications addressing the questions and research outputs through pubs, grants, etc.; Long-term: progress in these understudied research areas. </a:t>
            </a:r>
            <a:r>
              <a:rPr lang="en-US" sz="1000" b="1" baseline="0" dirty="0" smtClean="0"/>
              <a:t>Questions also removed to make way for new ideas.</a:t>
            </a:r>
            <a:r>
              <a:rPr lang="en-US" sz="1000" baseline="0" dirty="0" smtClean="0"/>
              <a:t> Some outcomes to date…</a:t>
            </a:r>
            <a:endParaRPr lang="en-US" sz="1000"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6</a:t>
            </a:fld>
            <a:endParaRPr lang="en-US"/>
          </a:p>
        </p:txBody>
      </p:sp>
    </p:spTree>
    <p:extLst>
      <p:ext uri="{BB962C8B-B14F-4D97-AF65-F5344CB8AC3E}">
        <p14:creationId xmlns:p14="http://schemas.microsoft.com/office/powerpoint/2010/main" val="829610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7</a:t>
            </a:fld>
            <a:endParaRPr lang="en-US"/>
          </a:p>
        </p:txBody>
      </p:sp>
    </p:spTree>
    <p:extLst>
      <p:ext uri="{BB962C8B-B14F-4D97-AF65-F5344CB8AC3E}">
        <p14:creationId xmlns:p14="http://schemas.microsoft.com/office/powerpoint/2010/main" val="39039765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pPr marL="171450" indent="-171450">
              <a:buFont typeface="Arial" panose="020B0604020202020204" pitchFamily="34" charset="0"/>
              <a:buChar char="•"/>
            </a:pPr>
            <a:r>
              <a:rPr lang="en-US" sz="1000" dirty="0" smtClean="0"/>
              <a:t>Awards are made based</a:t>
            </a:r>
            <a:r>
              <a:rPr lang="en-US" sz="1000" baseline="0" dirty="0" smtClean="0"/>
              <a:t> on the merit of the grants…no even distribution among PQs or grant mechanism</a:t>
            </a:r>
          </a:p>
          <a:p>
            <a:pPr marL="171450" indent="-171450">
              <a:buFont typeface="Arial" panose="020B0604020202020204" pitchFamily="34" charset="0"/>
              <a:buChar char="•"/>
            </a:pPr>
            <a:r>
              <a:rPr lang="en-US" sz="1000" baseline="0" dirty="0" smtClean="0"/>
              <a:t>Numbering system changed from 2011 – 2013 RFAs….first list of 24 questions, then questions were groups thematically (Group A, B….)…</a:t>
            </a:r>
          </a:p>
          <a:p>
            <a:pPr marL="171450" indent="-171450">
              <a:buFont typeface="Arial" panose="020B0604020202020204" pitchFamily="34" charset="0"/>
              <a:buChar char="•"/>
            </a:pPr>
            <a:r>
              <a:rPr lang="en-US" sz="1000" baseline="0" dirty="0" smtClean="0"/>
              <a:t>Multiple listings under a column = same question or updated version of question repeated in subsequent RFAs…3 numbers = included in 2011-2013 RFAs</a:t>
            </a:r>
          </a:p>
          <a:p>
            <a:pPr marL="171450" indent="-171450">
              <a:buFont typeface="Arial" panose="020B0604020202020204" pitchFamily="34" charset="0"/>
              <a:buChar char="•"/>
            </a:pPr>
            <a:r>
              <a:rPr lang="en-US" sz="1000" baseline="0" dirty="0" smtClean="0"/>
              <a:t>Most funded awards to PQ1 (obesity and cancer risk); PQ5 (drugs for other indications…such as aspirin and cancer risk)</a:t>
            </a:r>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8</a:t>
            </a:fld>
            <a:endParaRPr lang="en-US"/>
          </a:p>
        </p:txBody>
      </p:sp>
    </p:spTree>
    <p:extLst>
      <p:ext uri="{BB962C8B-B14F-4D97-AF65-F5344CB8AC3E}">
        <p14:creationId xmlns:p14="http://schemas.microsoft.com/office/powerpoint/2010/main" val="28168198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692150"/>
            <a:ext cx="4616450" cy="3463925"/>
          </a:xfrm>
        </p:spPr>
      </p:sp>
      <p:sp>
        <p:nvSpPr>
          <p:cNvPr id="3" name="Notes Placeholder 2"/>
          <p:cNvSpPr>
            <a:spLocks noGrp="1"/>
          </p:cNvSpPr>
          <p:nvPr>
            <p:ph type="body" idx="1"/>
          </p:nvPr>
        </p:nvSpPr>
        <p:spPr/>
        <p:txBody>
          <a:bodyPr>
            <a:normAutofit/>
          </a:bodyPr>
          <a:lstStyle/>
          <a:p>
            <a:pPr marL="171450" indent="-171450">
              <a:buFont typeface="Arial" panose="020B0604020202020204" pitchFamily="34" charset="0"/>
              <a:buChar char="•"/>
            </a:pPr>
            <a:r>
              <a:rPr lang="en-US" sz="1000" dirty="0" smtClean="0"/>
              <a:t>On other hand,</a:t>
            </a:r>
            <a:r>
              <a:rPr lang="en-US" sz="1000" baseline="0" dirty="0" smtClean="0"/>
              <a:t> some questions received a less robust response….failed to fund awards for 5 questions</a:t>
            </a:r>
          </a:p>
          <a:p>
            <a:pPr marL="628542" lvl="1" indent="-171450">
              <a:buFont typeface="Arial" panose="020B0604020202020204" pitchFamily="34" charset="0"/>
              <a:buChar char="•"/>
            </a:pPr>
            <a:r>
              <a:rPr lang="en-US" sz="1000" baseline="0" dirty="0" smtClean="0"/>
              <a:t>Possible reasons: 1) Field not ready, 2) Appropriate researchers not aware, 3) Something missing to progress forward in that area (ex: cohorts), 4) Phrasing of question</a:t>
            </a:r>
          </a:p>
          <a:p>
            <a:pPr marL="171450" indent="-171450">
              <a:buFont typeface="Arial" panose="020B0604020202020204" pitchFamily="34" charset="0"/>
              <a:buChar char="•"/>
            </a:pPr>
            <a:r>
              <a:rPr lang="en-US" sz="1000" baseline="0" dirty="0" smtClean="0"/>
              <a:t>In 2013, introduced new group of questions on clinical effectiveness – limited response, may be due to advertising and failure to reach appropriate audience</a:t>
            </a:r>
          </a:p>
        </p:txBody>
      </p:sp>
      <p:sp>
        <p:nvSpPr>
          <p:cNvPr id="4" name="Slide Number Placeholder 3"/>
          <p:cNvSpPr>
            <a:spLocks noGrp="1"/>
          </p:cNvSpPr>
          <p:nvPr>
            <p:ph type="sldNum" sz="quarter" idx="10"/>
          </p:nvPr>
        </p:nvSpPr>
        <p:spPr/>
        <p:txBody>
          <a:bodyPr/>
          <a:lstStyle/>
          <a:p>
            <a:pPr>
              <a:defRPr/>
            </a:pPr>
            <a:fld id="{8E1D125B-6C54-471A-BA27-94ADEA1EC38F}" type="slidenum">
              <a:rPr lang="en-US" smtClean="0"/>
              <a:pPr>
                <a:defRPr/>
              </a:pPr>
              <a:t>9</a:t>
            </a:fld>
            <a:endParaRPr lang="en-US"/>
          </a:p>
        </p:txBody>
      </p:sp>
    </p:spTree>
    <p:extLst>
      <p:ext uri="{BB962C8B-B14F-4D97-AF65-F5344CB8AC3E}">
        <p14:creationId xmlns:p14="http://schemas.microsoft.com/office/powerpoint/2010/main" val="4649393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hyperlink" Target="http://imat.cancer.gov/" TargetMode="Externa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8"/>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606677" y="6294440"/>
            <a:ext cx="1603375" cy="549275"/>
          </a:xfrm>
          <a:prstGeom prst="rect">
            <a:avLst/>
          </a:prstGeom>
          <a:solidFill>
            <a:srgbClr val="EDEDED"/>
          </a:solidFill>
          <a:ln>
            <a:noFill/>
          </a:ln>
          <a:extLst>
            <a:ext uri="{91240B29-F687-4F45-9708-019B960494DF}">
              <a14:hiddenLine xmlns:a14="http://schemas.microsoft.com/office/drawing/2010/main" w="101600" cap="sq">
                <a:solidFill>
                  <a:srgbClr val="000000"/>
                </a:solidFill>
                <a:miter lim="800000"/>
                <a:headEnd/>
                <a:tailEnd/>
              </a14:hiddenLine>
            </a:ext>
          </a:extLst>
        </p:spPr>
      </p:pic>
      <p:sp>
        <p:nvSpPr>
          <p:cNvPr id="5" name="Rectangle 4"/>
          <p:cNvSpPr>
            <a:spLocks noChangeArrowheads="1"/>
          </p:cNvSpPr>
          <p:nvPr userDrawn="1"/>
        </p:nvSpPr>
        <p:spPr bwMode="auto">
          <a:xfrm>
            <a:off x="0" y="2743200"/>
            <a:ext cx="9144000" cy="3505200"/>
          </a:xfrm>
          <a:prstGeom prst="rect">
            <a:avLst/>
          </a:prstGeom>
          <a:solidFill>
            <a:schemeClr val="bg1"/>
          </a:solidFill>
          <a:ln>
            <a:noFill/>
          </a:ln>
          <a:extLst>
            <a:ext uri="{91240B29-F687-4F45-9708-019B960494DF}">
              <a14:hiddenLine xmlns:a14="http://schemas.microsoft.com/office/drawing/2010/main" w="9525" algn="ctr">
                <a:solidFill>
                  <a:srgbClr val="000000"/>
                </a:solidFill>
                <a:round/>
                <a:headEnd/>
                <a:tailEnd/>
              </a14:hiddenLine>
            </a:ext>
          </a:extLst>
        </p:spPr>
        <p:txBody>
          <a:bodyPr lIns="91418" tIns="45709" rIns="91418" bIns="45709" anchor="ctr"/>
          <a:lstStyle>
            <a:lvl1pPr>
              <a:defRPr>
                <a:solidFill>
                  <a:schemeClr val="tx1"/>
                </a:solidFill>
                <a:latin typeface="Arial" pitchFamily="34" charset="0"/>
                <a:cs typeface="Arial" pitchFamily="34" charset="0"/>
              </a:defRPr>
            </a:lvl1pPr>
            <a:lvl2pPr marL="742950" indent="-285750">
              <a:defRPr>
                <a:solidFill>
                  <a:schemeClr val="tx1"/>
                </a:solidFill>
                <a:latin typeface="Arial" pitchFamily="34" charset="0"/>
                <a:cs typeface="Arial" pitchFamily="34" charset="0"/>
              </a:defRPr>
            </a:lvl2pPr>
            <a:lvl3pPr marL="1143000" indent="-228600">
              <a:defRPr>
                <a:solidFill>
                  <a:schemeClr val="tx1"/>
                </a:solidFill>
                <a:latin typeface="Arial" pitchFamily="34" charset="0"/>
                <a:cs typeface="Arial" pitchFamily="34" charset="0"/>
              </a:defRPr>
            </a:lvl3pPr>
            <a:lvl4pPr marL="1600200" indent="-228600">
              <a:defRPr>
                <a:solidFill>
                  <a:schemeClr val="tx1"/>
                </a:solidFill>
                <a:latin typeface="Arial" pitchFamily="34" charset="0"/>
                <a:cs typeface="Arial" pitchFamily="34" charset="0"/>
              </a:defRPr>
            </a:lvl4pPr>
            <a:lvl5pPr marL="2057400" indent="-228600">
              <a:defRPr>
                <a:solidFill>
                  <a:schemeClr val="tx1"/>
                </a:solidFill>
                <a:latin typeface="Arial" pitchFamily="34" charset="0"/>
                <a:cs typeface="Arial" pitchFamily="34" charset="0"/>
              </a:defRPr>
            </a:lvl5pPr>
            <a:lvl6pPr marL="2514600" indent="-228600" fontAlgn="base">
              <a:spcBef>
                <a:spcPct val="0"/>
              </a:spcBef>
              <a:spcAft>
                <a:spcPct val="0"/>
              </a:spcAft>
              <a:defRPr>
                <a:solidFill>
                  <a:schemeClr val="tx1"/>
                </a:solidFill>
                <a:latin typeface="Arial" pitchFamily="34" charset="0"/>
                <a:cs typeface="Arial" pitchFamily="34" charset="0"/>
              </a:defRPr>
            </a:lvl6pPr>
            <a:lvl7pPr marL="2971800" indent="-228600" fontAlgn="base">
              <a:spcBef>
                <a:spcPct val="0"/>
              </a:spcBef>
              <a:spcAft>
                <a:spcPct val="0"/>
              </a:spcAft>
              <a:defRPr>
                <a:solidFill>
                  <a:schemeClr val="tx1"/>
                </a:solidFill>
                <a:latin typeface="Arial" pitchFamily="34" charset="0"/>
                <a:cs typeface="Arial" pitchFamily="34" charset="0"/>
              </a:defRPr>
            </a:lvl7pPr>
            <a:lvl8pPr marL="3429000" indent="-228600" fontAlgn="base">
              <a:spcBef>
                <a:spcPct val="0"/>
              </a:spcBef>
              <a:spcAft>
                <a:spcPct val="0"/>
              </a:spcAft>
              <a:defRPr>
                <a:solidFill>
                  <a:schemeClr val="tx1"/>
                </a:solidFill>
                <a:latin typeface="Arial" pitchFamily="34" charset="0"/>
                <a:cs typeface="Arial" pitchFamily="34" charset="0"/>
              </a:defRPr>
            </a:lvl8pPr>
            <a:lvl9pPr marL="3886200" indent="-228600" fontAlgn="base">
              <a:spcBef>
                <a:spcPct val="0"/>
              </a:spcBef>
              <a:spcAft>
                <a:spcPct val="0"/>
              </a:spcAft>
              <a:defRPr>
                <a:solidFill>
                  <a:schemeClr val="tx1"/>
                </a:solidFill>
                <a:latin typeface="Arial" pitchFamily="34" charset="0"/>
                <a:cs typeface="Arial" pitchFamily="34" charset="0"/>
              </a:defRPr>
            </a:lvl9pPr>
          </a:lstStyle>
          <a:p>
            <a:pPr algn="ctr">
              <a:spcBef>
                <a:spcPct val="20000"/>
              </a:spcBef>
              <a:defRPr/>
            </a:pPr>
            <a:endParaRPr lang="en-US" altLang="en-US" sz="1600" b="1" smtClean="0">
              <a:solidFill>
                <a:srgbClr val="34537C"/>
              </a:solidFill>
            </a:endParaRPr>
          </a:p>
        </p:txBody>
      </p:sp>
      <p:cxnSp>
        <p:nvCxnSpPr>
          <p:cNvPr id="6" name="Straight Connector 7"/>
          <p:cNvCxnSpPr>
            <a:cxnSpLocks noChangeShapeType="1"/>
          </p:cNvCxnSpPr>
          <p:nvPr userDrawn="1"/>
        </p:nvCxnSpPr>
        <p:spPr bwMode="auto">
          <a:xfrm>
            <a:off x="0" y="3581400"/>
            <a:ext cx="914400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lgn="ctr">
                <a:solidFill>
                  <a:srgbClr val="000000"/>
                </a:solidFill>
                <a:round/>
                <a:headEnd/>
                <a:tailEnd/>
              </a14:hiddenLine>
            </a:ext>
          </a:extLst>
        </p:spPr>
      </p:cxnSp>
      <p:cxnSp>
        <p:nvCxnSpPr>
          <p:cNvPr id="7" name="Straight Connector 6"/>
          <p:cNvCxnSpPr/>
          <p:nvPr userDrawn="1"/>
        </p:nvCxnSpPr>
        <p:spPr bwMode="auto">
          <a:xfrm>
            <a:off x="0" y="6208713"/>
            <a:ext cx="9144000" cy="0"/>
          </a:xfrm>
          <a:prstGeom prst="line">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8" name="Straight Connector 7"/>
          <p:cNvCxnSpPr/>
          <p:nvPr userDrawn="1"/>
        </p:nvCxnSpPr>
        <p:spPr bwMode="auto">
          <a:xfrm>
            <a:off x="0" y="2765425"/>
            <a:ext cx="9144000" cy="0"/>
          </a:xfrm>
          <a:prstGeom prst="line">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pic>
        <p:nvPicPr>
          <p:cNvPr id="9" name="Picture 19" descr="CSSI_PP_MainPage10"/>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0" y="2"/>
            <a:ext cx="9144000" cy="276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6" descr="Innovative Molecular Analysis Technologies">
            <a:hlinkClick r:id="rId4"/>
          </p:cNvPr>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4667250" y="6294438"/>
            <a:ext cx="2190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3"/>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7239000" y="6294438"/>
            <a:ext cx="17240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2" descr="C:\Users\leejerry\Documents\Useful Forms and Documents\CSSI Logos\CPTAC.jpg"/>
          <p:cNvPicPr>
            <a:picLocks noChangeAspect="1" noChangeArrowheads="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104777" y="6294440"/>
            <a:ext cx="2073275"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2" name="Rectangle 2"/>
          <p:cNvSpPr>
            <a:spLocks noGrp="1" noChangeArrowheads="1"/>
          </p:cNvSpPr>
          <p:nvPr>
            <p:ph type="ctrTitle"/>
          </p:nvPr>
        </p:nvSpPr>
        <p:spPr>
          <a:xfrm>
            <a:off x="342900" y="2877949"/>
            <a:ext cx="8458200" cy="523220"/>
          </a:xfrm>
          <a:prstGeom prst="rect">
            <a:avLst/>
          </a:prstGeom>
          <a:noFill/>
          <a:ln w="63500" cmpd="sng">
            <a:noFill/>
          </a:ln>
        </p:spPr>
        <p:txBody>
          <a:bodyPr>
            <a:spAutoFit/>
          </a:bodyPr>
          <a:lstStyle>
            <a:lvl1pPr algn="ctr">
              <a:defRPr sz="2800">
                <a:solidFill>
                  <a:srgbClr val="34537C"/>
                </a:solidFill>
              </a:defRPr>
            </a:lvl1pPr>
          </a:lstStyle>
          <a:p>
            <a:r>
              <a:rPr lang="en-US" dirty="0"/>
              <a:t>Click to edit Master title </a:t>
            </a:r>
            <a:r>
              <a:rPr lang="en-US" dirty="0" smtClean="0"/>
              <a:t>style</a:t>
            </a:r>
            <a:endParaRPr lang="en-US" dirty="0"/>
          </a:p>
        </p:txBody>
      </p:sp>
      <p:sp>
        <p:nvSpPr>
          <p:cNvPr id="5123" name="Rectangle 3"/>
          <p:cNvSpPr>
            <a:spLocks noGrp="1" noChangeArrowheads="1"/>
          </p:cNvSpPr>
          <p:nvPr>
            <p:ph type="subTitle" idx="1"/>
          </p:nvPr>
        </p:nvSpPr>
        <p:spPr>
          <a:xfrm>
            <a:off x="952500" y="5334000"/>
            <a:ext cx="7239000" cy="336550"/>
          </a:xfrm>
        </p:spPr>
        <p:txBody>
          <a:bodyPr anchor="ctr">
            <a:spAutoFit/>
          </a:bodyPr>
          <a:lstStyle>
            <a:lvl1pPr marL="0" indent="0" algn="ctr">
              <a:buFontTx/>
              <a:buNone/>
              <a:defRPr sz="1600" b="1">
                <a:solidFill>
                  <a:schemeClr val="tx2">
                    <a:lumMod val="50000"/>
                    <a:lumOff val="50000"/>
                  </a:schemeClr>
                </a:solidFill>
              </a:defRPr>
            </a:lvl1pPr>
          </a:lstStyle>
          <a:p>
            <a:r>
              <a:rPr lang="en-US" dirty="0"/>
              <a:t>Click to edit Master subtitle style</a:t>
            </a:r>
          </a:p>
        </p:txBody>
      </p:sp>
    </p:spTree>
    <p:extLst>
      <p:ext uri="{BB962C8B-B14F-4D97-AF65-F5344CB8AC3E}">
        <p14:creationId xmlns:p14="http://schemas.microsoft.com/office/powerpoint/2010/main" val="1494717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1822" y="4406803"/>
            <a:ext cx="7773293" cy="1361777"/>
          </a:xfrm>
        </p:spPr>
        <p:txBody>
          <a:bodyPr/>
          <a:lstStyle>
            <a:lvl1pPr algn="l">
              <a:defRPr sz="3800" b="1" cap="all"/>
            </a:lvl1pPr>
          </a:lstStyle>
          <a:p>
            <a:r>
              <a:rPr lang="en-US" smtClean="0"/>
              <a:t>Click to edit Master title style</a:t>
            </a:r>
            <a:endParaRPr lang="en-US"/>
          </a:p>
        </p:txBody>
      </p:sp>
      <p:sp>
        <p:nvSpPr>
          <p:cNvPr id="3" name="Text Placeholder 2"/>
          <p:cNvSpPr>
            <a:spLocks noGrp="1"/>
          </p:cNvSpPr>
          <p:nvPr>
            <p:ph type="body" idx="1"/>
          </p:nvPr>
        </p:nvSpPr>
        <p:spPr>
          <a:xfrm>
            <a:off x="721822" y="2906613"/>
            <a:ext cx="7773293" cy="1500188"/>
          </a:xfrm>
        </p:spPr>
        <p:txBody>
          <a:bodyPr anchor="b"/>
          <a:lstStyle>
            <a:lvl1pPr marL="0" indent="0">
              <a:buNone/>
              <a:defRPr sz="1900"/>
            </a:lvl1pPr>
            <a:lvl2pPr marL="428498" indent="0">
              <a:buNone/>
              <a:defRPr sz="1700"/>
            </a:lvl2pPr>
            <a:lvl3pPr marL="856996" indent="0">
              <a:buNone/>
              <a:defRPr sz="1500"/>
            </a:lvl3pPr>
            <a:lvl4pPr marL="1285494" indent="0">
              <a:buNone/>
              <a:defRPr sz="1300"/>
            </a:lvl4pPr>
            <a:lvl5pPr marL="1713993" indent="0">
              <a:buNone/>
              <a:defRPr sz="1300"/>
            </a:lvl5pPr>
            <a:lvl6pPr marL="2142490" indent="0">
              <a:buNone/>
              <a:defRPr sz="1300"/>
            </a:lvl6pPr>
            <a:lvl7pPr marL="2570989" indent="0">
              <a:buNone/>
              <a:defRPr sz="1300"/>
            </a:lvl7pPr>
            <a:lvl8pPr marL="2999486" indent="0">
              <a:buNone/>
              <a:defRPr sz="1300"/>
            </a:lvl8pPr>
            <a:lvl9pPr marL="3427983" indent="0">
              <a:buNone/>
              <a:defRPr sz="1300"/>
            </a:lvl9pPr>
          </a:lstStyle>
          <a:p>
            <a:pPr lvl="0"/>
            <a:r>
              <a:rPr lang="en-US" smtClean="0"/>
              <a:t>Click to edit Master text styles</a:t>
            </a:r>
          </a:p>
        </p:txBody>
      </p:sp>
    </p:spTree>
    <p:extLst>
      <p:ext uri="{BB962C8B-B14F-4D97-AF65-F5344CB8AC3E}">
        <p14:creationId xmlns:p14="http://schemas.microsoft.com/office/powerpoint/2010/main" val="4189625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346899" y="1626692"/>
            <a:ext cx="3507878" cy="4572000"/>
          </a:xfrm>
        </p:spPr>
        <p:txBody>
          <a:bodyPr/>
          <a:lstStyle>
            <a:lvl1pPr>
              <a:defRPr sz="2600"/>
            </a:lvl1pPr>
            <a:lvl2pPr>
              <a:defRPr sz="23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997655" y="1626692"/>
            <a:ext cx="3509367" cy="4572000"/>
          </a:xfrm>
        </p:spPr>
        <p:txBody>
          <a:bodyPr/>
          <a:lstStyle>
            <a:lvl1pPr>
              <a:defRPr sz="2600"/>
            </a:lvl1pPr>
            <a:lvl2pPr>
              <a:defRPr sz="23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65741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6909" y="275333"/>
            <a:ext cx="8230195"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6909" y="1534423"/>
            <a:ext cx="4040683" cy="639961"/>
          </a:xfrm>
        </p:spPr>
        <p:txBody>
          <a:bodyPr anchor="b"/>
          <a:lstStyle>
            <a:lvl1pPr marL="0" indent="0">
              <a:buNone/>
              <a:defRPr sz="2300" b="1"/>
            </a:lvl1pPr>
            <a:lvl2pPr marL="428498" indent="0">
              <a:buNone/>
              <a:defRPr sz="1900" b="1"/>
            </a:lvl2pPr>
            <a:lvl3pPr marL="856996" indent="0">
              <a:buNone/>
              <a:defRPr sz="1700" b="1"/>
            </a:lvl3pPr>
            <a:lvl4pPr marL="1285494" indent="0">
              <a:buNone/>
              <a:defRPr sz="1500" b="1"/>
            </a:lvl4pPr>
            <a:lvl5pPr marL="1713993" indent="0">
              <a:buNone/>
              <a:defRPr sz="1500" b="1"/>
            </a:lvl5pPr>
            <a:lvl6pPr marL="2142490" indent="0">
              <a:buNone/>
              <a:defRPr sz="1500" b="1"/>
            </a:lvl6pPr>
            <a:lvl7pPr marL="2570989" indent="0">
              <a:buNone/>
              <a:defRPr sz="1500" b="1"/>
            </a:lvl7pPr>
            <a:lvl8pPr marL="2999486" indent="0">
              <a:buNone/>
              <a:defRPr sz="1500" b="1"/>
            </a:lvl8pPr>
            <a:lvl9pPr marL="3427983" indent="0">
              <a:buNone/>
              <a:defRPr sz="1500" b="1"/>
            </a:lvl9pPr>
          </a:lstStyle>
          <a:p>
            <a:pPr lvl="0"/>
            <a:r>
              <a:rPr lang="en-US" smtClean="0"/>
              <a:t>Click to edit Master text styles</a:t>
            </a:r>
          </a:p>
        </p:txBody>
      </p:sp>
      <p:sp>
        <p:nvSpPr>
          <p:cNvPr id="4" name="Content Placeholder 3"/>
          <p:cNvSpPr>
            <a:spLocks noGrp="1"/>
          </p:cNvSpPr>
          <p:nvPr>
            <p:ph sz="half" idx="2"/>
          </p:nvPr>
        </p:nvSpPr>
        <p:spPr>
          <a:xfrm>
            <a:off x="456909" y="2174382"/>
            <a:ext cx="4040683" cy="3951386"/>
          </a:xfrm>
        </p:spPr>
        <p:txBody>
          <a:bodyPr/>
          <a:lstStyle>
            <a:lvl1pPr>
              <a:defRPr sz="2300"/>
            </a:lvl1pPr>
            <a:lvl2pPr>
              <a:defRPr sz="1900"/>
            </a:lvl2pPr>
            <a:lvl3pPr>
              <a:defRPr sz="17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4928" y="1534423"/>
            <a:ext cx="4042172" cy="639961"/>
          </a:xfrm>
        </p:spPr>
        <p:txBody>
          <a:bodyPr anchor="b"/>
          <a:lstStyle>
            <a:lvl1pPr marL="0" indent="0">
              <a:buNone/>
              <a:defRPr sz="2300" b="1"/>
            </a:lvl1pPr>
            <a:lvl2pPr marL="428498" indent="0">
              <a:buNone/>
              <a:defRPr sz="1900" b="1"/>
            </a:lvl2pPr>
            <a:lvl3pPr marL="856996" indent="0">
              <a:buNone/>
              <a:defRPr sz="1700" b="1"/>
            </a:lvl3pPr>
            <a:lvl4pPr marL="1285494" indent="0">
              <a:buNone/>
              <a:defRPr sz="1500" b="1"/>
            </a:lvl4pPr>
            <a:lvl5pPr marL="1713993" indent="0">
              <a:buNone/>
              <a:defRPr sz="1500" b="1"/>
            </a:lvl5pPr>
            <a:lvl6pPr marL="2142490" indent="0">
              <a:buNone/>
              <a:defRPr sz="1500" b="1"/>
            </a:lvl6pPr>
            <a:lvl7pPr marL="2570989" indent="0">
              <a:buNone/>
              <a:defRPr sz="1500" b="1"/>
            </a:lvl7pPr>
            <a:lvl8pPr marL="2999486" indent="0">
              <a:buNone/>
              <a:defRPr sz="1500" b="1"/>
            </a:lvl8pPr>
            <a:lvl9pPr marL="3427983" indent="0">
              <a:buNone/>
              <a:defRPr sz="1500" b="1"/>
            </a:lvl9pPr>
          </a:lstStyle>
          <a:p>
            <a:pPr lvl="0"/>
            <a:r>
              <a:rPr lang="en-US" smtClean="0"/>
              <a:t>Click to edit Master text styles</a:t>
            </a:r>
          </a:p>
        </p:txBody>
      </p:sp>
      <p:sp>
        <p:nvSpPr>
          <p:cNvPr id="6" name="Content Placeholder 5"/>
          <p:cNvSpPr>
            <a:spLocks noGrp="1"/>
          </p:cNvSpPr>
          <p:nvPr>
            <p:ph sz="quarter" idx="4"/>
          </p:nvPr>
        </p:nvSpPr>
        <p:spPr>
          <a:xfrm>
            <a:off x="4644928" y="2174382"/>
            <a:ext cx="4042172" cy="3951386"/>
          </a:xfrm>
        </p:spPr>
        <p:txBody>
          <a:bodyPr/>
          <a:lstStyle>
            <a:lvl1pPr>
              <a:defRPr sz="2300"/>
            </a:lvl1pPr>
            <a:lvl2pPr>
              <a:defRPr sz="1900"/>
            </a:lvl2pPr>
            <a:lvl3pPr>
              <a:defRPr sz="17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668985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383260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31435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6906" y="272365"/>
            <a:ext cx="3009305" cy="1162347"/>
          </a:xfrm>
        </p:spPr>
        <p:txBody>
          <a:bodyPr anchor="b"/>
          <a:lstStyle>
            <a:lvl1pPr algn="l">
              <a:defRPr sz="1900" b="1"/>
            </a:lvl1pPr>
          </a:lstStyle>
          <a:p>
            <a:r>
              <a:rPr lang="en-US" smtClean="0"/>
              <a:t>Click to edit Master title style</a:t>
            </a:r>
            <a:endParaRPr lang="en-US"/>
          </a:p>
        </p:txBody>
      </p:sp>
      <p:sp>
        <p:nvSpPr>
          <p:cNvPr id="3" name="Content Placeholder 2"/>
          <p:cNvSpPr>
            <a:spLocks noGrp="1"/>
          </p:cNvSpPr>
          <p:nvPr>
            <p:ph idx="1"/>
          </p:nvPr>
        </p:nvSpPr>
        <p:spPr>
          <a:xfrm>
            <a:off x="3574857" y="272364"/>
            <a:ext cx="5112247" cy="5853410"/>
          </a:xfrm>
        </p:spPr>
        <p:txBody>
          <a:bodyPr/>
          <a:lstStyle>
            <a:lvl1pPr>
              <a:defRPr sz="3000"/>
            </a:lvl1pPr>
            <a:lvl2pPr>
              <a:defRPr sz="2600"/>
            </a:lvl2pPr>
            <a:lvl3pPr>
              <a:defRPr sz="2300"/>
            </a:lvl3pPr>
            <a:lvl4pPr>
              <a:defRPr sz="1900"/>
            </a:lvl4pPr>
            <a:lvl5pPr>
              <a:defRPr sz="19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6906" y="1434704"/>
            <a:ext cx="3009305" cy="4691063"/>
          </a:xfrm>
        </p:spPr>
        <p:txBody>
          <a:bodyPr/>
          <a:lstStyle>
            <a:lvl1pPr marL="0" indent="0">
              <a:buNone/>
              <a:defRPr sz="1300"/>
            </a:lvl1pPr>
            <a:lvl2pPr marL="428498" indent="0">
              <a:buNone/>
              <a:defRPr sz="1100"/>
            </a:lvl2pPr>
            <a:lvl3pPr marL="856996" indent="0">
              <a:buNone/>
              <a:defRPr sz="900"/>
            </a:lvl3pPr>
            <a:lvl4pPr marL="1285494" indent="0">
              <a:buNone/>
              <a:defRPr sz="800"/>
            </a:lvl4pPr>
            <a:lvl5pPr marL="1713993" indent="0">
              <a:buNone/>
              <a:defRPr sz="800"/>
            </a:lvl5pPr>
            <a:lvl6pPr marL="2142490" indent="0">
              <a:buNone/>
              <a:defRPr sz="800"/>
            </a:lvl6pPr>
            <a:lvl7pPr marL="2570989" indent="0">
              <a:buNone/>
              <a:defRPr sz="800"/>
            </a:lvl7pPr>
            <a:lvl8pPr marL="2999486" indent="0">
              <a:buNone/>
              <a:defRPr sz="800"/>
            </a:lvl8pPr>
            <a:lvl9pPr marL="3427983" indent="0">
              <a:buNone/>
              <a:defRPr sz="800"/>
            </a:lvl9pPr>
          </a:lstStyle>
          <a:p>
            <a:pPr lvl="0"/>
            <a:r>
              <a:rPr lang="en-US" smtClean="0"/>
              <a:t>Click to edit Master text styles</a:t>
            </a:r>
          </a:p>
        </p:txBody>
      </p:sp>
    </p:spTree>
    <p:extLst>
      <p:ext uri="{BB962C8B-B14F-4D97-AF65-F5344CB8AC3E}">
        <p14:creationId xmlns:p14="http://schemas.microsoft.com/office/powerpoint/2010/main" val="14745118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1895" y="4801197"/>
            <a:ext cx="5487293" cy="565547"/>
          </a:xfrm>
        </p:spPr>
        <p:txBody>
          <a:bodyPr anchor="b"/>
          <a:lstStyle>
            <a:lvl1pPr algn="l">
              <a:defRPr sz="1900" b="1"/>
            </a:lvl1pPr>
          </a:lstStyle>
          <a:p>
            <a:r>
              <a:rPr lang="en-US" smtClean="0"/>
              <a:t>Click to edit Master title style</a:t>
            </a:r>
            <a:endParaRPr lang="en-US"/>
          </a:p>
        </p:txBody>
      </p:sp>
      <p:sp>
        <p:nvSpPr>
          <p:cNvPr id="3" name="Picture Placeholder 2"/>
          <p:cNvSpPr>
            <a:spLocks noGrp="1"/>
          </p:cNvSpPr>
          <p:nvPr>
            <p:ph type="pic" idx="1"/>
          </p:nvPr>
        </p:nvSpPr>
        <p:spPr>
          <a:xfrm>
            <a:off x="1791895" y="613172"/>
            <a:ext cx="5487293" cy="4115098"/>
          </a:xfrm>
        </p:spPr>
        <p:txBody>
          <a:bodyPr lIns="85694" tIns="42849" rIns="85694" bIns="42849"/>
          <a:lstStyle>
            <a:lvl1pPr marL="0" indent="0">
              <a:buNone/>
              <a:defRPr sz="3000"/>
            </a:lvl1pPr>
            <a:lvl2pPr marL="428498" indent="0">
              <a:buNone/>
              <a:defRPr sz="2600"/>
            </a:lvl2pPr>
            <a:lvl3pPr marL="856996" indent="0">
              <a:buNone/>
              <a:defRPr sz="2300"/>
            </a:lvl3pPr>
            <a:lvl4pPr marL="1285494" indent="0">
              <a:buNone/>
              <a:defRPr sz="1900"/>
            </a:lvl4pPr>
            <a:lvl5pPr marL="1713993" indent="0">
              <a:buNone/>
              <a:defRPr sz="1900"/>
            </a:lvl5pPr>
            <a:lvl6pPr marL="2142490" indent="0">
              <a:buNone/>
              <a:defRPr sz="1900"/>
            </a:lvl6pPr>
            <a:lvl7pPr marL="2570989" indent="0">
              <a:buNone/>
              <a:defRPr sz="1900"/>
            </a:lvl7pPr>
            <a:lvl8pPr marL="2999486" indent="0">
              <a:buNone/>
              <a:defRPr sz="1900"/>
            </a:lvl8pPr>
            <a:lvl9pPr marL="3427983" indent="0">
              <a:buNone/>
              <a:defRPr sz="1900"/>
            </a:lvl9pPr>
          </a:lstStyle>
          <a:p>
            <a:pPr lvl="0"/>
            <a:endParaRPr lang="en-US" noProof="0" smtClean="0"/>
          </a:p>
        </p:txBody>
      </p:sp>
      <p:sp>
        <p:nvSpPr>
          <p:cNvPr id="4" name="Text Placeholder 3"/>
          <p:cNvSpPr>
            <a:spLocks noGrp="1"/>
          </p:cNvSpPr>
          <p:nvPr>
            <p:ph type="body" sz="half" idx="2"/>
          </p:nvPr>
        </p:nvSpPr>
        <p:spPr>
          <a:xfrm>
            <a:off x="1791895" y="5366743"/>
            <a:ext cx="5487293" cy="805161"/>
          </a:xfrm>
        </p:spPr>
        <p:txBody>
          <a:bodyPr/>
          <a:lstStyle>
            <a:lvl1pPr marL="0" indent="0">
              <a:buNone/>
              <a:defRPr sz="1300"/>
            </a:lvl1pPr>
            <a:lvl2pPr marL="428498" indent="0">
              <a:buNone/>
              <a:defRPr sz="1100"/>
            </a:lvl2pPr>
            <a:lvl3pPr marL="856996" indent="0">
              <a:buNone/>
              <a:defRPr sz="900"/>
            </a:lvl3pPr>
            <a:lvl4pPr marL="1285494" indent="0">
              <a:buNone/>
              <a:defRPr sz="800"/>
            </a:lvl4pPr>
            <a:lvl5pPr marL="1713993" indent="0">
              <a:buNone/>
              <a:defRPr sz="800"/>
            </a:lvl5pPr>
            <a:lvl6pPr marL="2142490" indent="0">
              <a:buNone/>
              <a:defRPr sz="800"/>
            </a:lvl6pPr>
            <a:lvl7pPr marL="2570989" indent="0">
              <a:buNone/>
              <a:defRPr sz="800"/>
            </a:lvl7pPr>
            <a:lvl8pPr marL="2999486" indent="0">
              <a:buNone/>
              <a:defRPr sz="800"/>
            </a:lvl8pPr>
            <a:lvl9pPr marL="3427983" indent="0">
              <a:buNone/>
              <a:defRPr sz="800"/>
            </a:lvl9pPr>
          </a:lstStyle>
          <a:p>
            <a:pPr lvl="0"/>
            <a:r>
              <a:rPr lang="en-US" smtClean="0"/>
              <a:t>Click to edit Master text styles</a:t>
            </a:r>
          </a:p>
        </p:txBody>
      </p:sp>
    </p:spTree>
    <p:extLst>
      <p:ext uri="{BB962C8B-B14F-4D97-AF65-F5344CB8AC3E}">
        <p14:creationId xmlns:p14="http://schemas.microsoft.com/office/powerpoint/2010/main" val="29367845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052288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18102" y="965898"/>
            <a:ext cx="1788914" cy="523279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346897" y="965898"/>
            <a:ext cx="5228332" cy="523279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85417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clipArtAndTx" preserve="1">
  <p:cSld name="Title, Clip 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1346898" y="965902"/>
            <a:ext cx="7160121" cy="532805"/>
          </a:xfrm>
        </p:spPr>
        <p:txBody>
          <a:bodyPr/>
          <a:lstStyle/>
          <a:p>
            <a:r>
              <a:rPr lang="en-US" smtClean="0"/>
              <a:t>Click to edit Master title style</a:t>
            </a:r>
            <a:endParaRPr lang="en-US"/>
          </a:p>
        </p:txBody>
      </p:sp>
      <p:sp>
        <p:nvSpPr>
          <p:cNvPr id="3" name="ClipArt Placeholder 2"/>
          <p:cNvSpPr>
            <a:spLocks noGrp="1"/>
          </p:cNvSpPr>
          <p:nvPr>
            <p:ph type="clipArt" sz="half" idx="1"/>
          </p:nvPr>
        </p:nvSpPr>
        <p:spPr>
          <a:xfrm>
            <a:off x="1346899" y="1626692"/>
            <a:ext cx="3507878" cy="4572000"/>
          </a:xfrm>
        </p:spPr>
        <p:txBody>
          <a:bodyPr lIns="85694" tIns="42849" rIns="85694" bIns="42849"/>
          <a:lstStyle/>
          <a:p>
            <a:pPr lvl="0"/>
            <a:endParaRPr lang="en-US" noProof="0" smtClean="0"/>
          </a:p>
        </p:txBody>
      </p:sp>
      <p:sp>
        <p:nvSpPr>
          <p:cNvPr id="4" name="Text Placeholder 3"/>
          <p:cNvSpPr>
            <a:spLocks noGrp="1"/>
          </p:cNvSpPr>
          <p:nvPr>
            <p:ph type="body" sz="half" idx="2"/>
          </p:nvPr>
        </p:nvSpPr>
        <p:spPr>
          <a:xfrm>
            <a:off x="4997655" y="1626692"/>
            <a:ext cx="3509367" cy="457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33477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082449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1346898" y="965902"/>
            <a:ext cx="7160121" cy="532805"/>
          </a:xfrm>
        </p:spPr>
        <p:txBody>
          <a:bodyPr/>
          <a:lstStyle/>
          <a:p>
            <a:r>
              <a:rPr lang="en-US" smtClean="0"/>
              <a:t>Click to edit Master title style</a:t>
            </a:r>
            <a:endParaRPr lang="en-US"/>
          </a:p>
        </p:txBody>
      </p:sp>
      <p:sp>
        <p:nvSpPr>
          <p:cNvPr id="3" name="Chart Placeholder 2"/>
          <p:cNvSpPr>
            <a:spLocks noGrp="1"/>
          </p:cNvSpPr>
          <p:nvPr>
            <p:ph type="chart" idx="1"/>
          </p:nvPr>
        </p:nvSpPr>
        <p:spPr>
          <a:xfrm>
            <a:off x="1346898" y="1626692"/>
            <a:ext cx="7160121" cy="4572000"/>
          </a:xfrm>
        </p:spPr>
        <p:txBody>
          <a:bodyPr lIns="85694" tIns="42849" rIns="85694" bIns="42849"/>
          <a:lstStyle/>
          <a:p>
            <a:pPr lvl="0"/>
            <a:endParaRPr lang="en-US" noProof="0" smtClean="0"/>
          </a:p>
        </p:txBody>
      </p:sp>
    </p:spTree>
    <p:extLst>
      <p:ext uri="{BB962C8B-B14F-4D97-AF65-F5344CB8AC3E}">
        <p14:creationId xmlns:p14="http://schemas.microsoft.com/office/powerpoint/2010/main" val="29898018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346898" y="965902"/>
            <a:ext cx="7160121" cy="532805"/>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1346898" y="1626692"/>
            <a:ext cx="7160121" cy="4572000"/>
          </a:xfrm>
        </p:spPr>
        <p:txBody>
          <a:bodyPr lIns="85694" tIns="42849" rIns="85694" bIns="42849"/>
          <a:lstStyle/>
          <a:p>
            <a:pPr lvl="0"/>
            <a:endParaRPr lang="en-US" noProof="0" smtClean="0"/>
          </a:p>
        </p:txBody>
      </p:sp>
    </p:spTree>
    <p:extLst>
      <p:ext uri="{BB962C8B-B14F-4D97-AF65-F5344CB8AC3E}">
        <p14:creationId xmlns:p14="http://schemas.microsoft.com/office/powerpoint/2010/main" val="29366242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19" descr="CSSI_PP_MainPage10"/>
          <p:cNvPicPr>
            <a:picLocks noChangeAspect="1" noChangeArrowheads="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5"/>
          <p:cNvSpPr>
            <a:spLocks noChangeArrowheads="1"/>
          </p:cNvSpPr>
          <p:nvPr userDrawn="1"/>
        </p:nvSpPr>
        <p:spPr bwMode="auto">
          <a:xfrm>
            <a:off x="0" y="2743200"/>
            <a:ext cx="9144000" cy="3505200"/>
          </a:xfrm>
          <a:prstGeom prst="rect">
            <a:avLst/>
          </a:prstGeom>
          <a:solidFill>
            <a:schemeClr val="bg1"/>
          </a:solidFill>
          <a:ln>
            <a:noFill/>
          </a:ln>
          <a:extLst>
            <a:ext uri="{91240B29-F687-4F45-9708-019B960494DF}">
              <a14:hiddenLine xmlns:a14="http://schemas.microsoft.com/office/drawing/2010/main" w="9525" algn="ctr">
                <a:solidFill>
                  <a:srgbClr val="000000"/>
                </a:solidFill>
                <a:round/>
                <a:headEnd/>
                <a:tailEnd/>
              </a14:hiddenLine>
            </a:ext>
          </a:extLst>
        </p:spPr>
        <p:txBody>
          <a:bodyPr lIns="91376" tIns="45688" rIns="91376" bIns="45688" anchor="ctr"/>
          <a:lstStyle/>
          <a:p>
            <a:pPr algn="ctr">
              <a:spcBef>
                <a:spcPct val="20000"/>
              </a:spcBef>
            </a:pPr>
            <a:endParaRPr lang="en-US" sz="1600" b="1" smtClean="0">
              <a:solidFill>
                <a:srgbClr val="34537C"/>
              </a:solidFill>
            </a:endParaRPr>
          </a:p>
        </p:txBody>
      </p:sp>
      <p:cxnSp>
        <p:nvCxnSpPr>
          <p:cNvPr id="6" name="Straight Connector 7"/>
          <p:cNvCxnSpPr>
            <a:cxnSpLocks noChangeShapeType="1"/>
          </p:cNvCxnSpPr>
          <p:nvPr userDrawn="1"/>
        </p:nvCxnSpPr>
        <p:spPr bwMode="auto">
          <a:xfrm>
            <a:off x="0" y="3581400"/>
            <a:ext cx="914400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lgn="ctr">
                <a:solidFill>
                  <a:srgbClr val="000000"/>
                </a:solidFill>
                <a:round/>
                <a:headEnd/>
                <a:tailEnd/>
              </a14:hiddenLine>
            </a:ext>
          </a:extLst>
        </p:spPr>
      </p:cxnSp>
      <p:cxnSp>
        <p:nvCxnSpPr>
          <p:cNvPr id="7" name="Straight Connector 6"/>
          <p:cNvCxnSpPr/>
          <p:nvPr userDrawn="1"/>
        </p:nvCxnSpPr>
        <p:spPr bwMode="auto">
          <a:xfrm>
            <a:off x="0" y="6208713"/>
            <a:ext cx="9144000" cy="0"/>
          </a:xfrm>
          <a:prstGeom prst="line">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8" name="Straight Connector 7"/>
          <p:cNvCxnSpPr/>
          <p:nvPr userDrawn="1"/>
        </p:nvCxnSpPr>
        <p:spPr bwMode="auto">
          <a:xfrm>
            <a:off x="0" y="2765425"/>
            <a:ext cx="9144000" cy="0"/>
          </a:xfrm>
          <a:prstGeom prst="line">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sp>
        <p:nvSpPr>
          <p:cNvPr id="5122" name="Rectangle 2"/>
          <p:cNvSpPr>
            <a:spLocks noGrp="1" noChangeArrowheads="1"/>
          </p:cNvSpPr>
          <p:nvPr>
            <p:ph type="ctrTitle"/>
          </p:nvPr>
        </p:nvSpPr>
        <p:spPr>
          <a:xfrm>
            <a:off x="342900" y="2877949"/>
            <a:ext cx="8458200" cy="523220"/>
          </a:xfrm>
          <a:prstGeom prst="rect">
            <a:avLst/>
          </a:prstGeom>
          <a:noFill/>
          <a:ln w="63500" cmpd="sng">
            <a:noFill/>
          </a:ln>
        </p:spPr>
        <p:txBody>
          <a:bodyPr>
            <a:spAutoFit/>
          </a:bodyPr>
          <a:lstStyle>
            <a:lvl1pPr algn="ctr">
              <a:defRPr sz="2800">
                <a:solidFill>
                  <a:srgbClr val="34537C"/>
                </a:solidFill>
              </a:defRPr>
            </a:lvl1pPr>
          </a:lstStyle>
          <a:p>
            <a:r>
              <a:rPr lang="en-US" dirty="0"/>
              <a:t>Click to edit Master title </a:t>
            </a:r>
            <a:r>
              <a:rPr lang="en-US" dirty="0" smtClean="0"/>
              <a:t>style</a:t>
            </a:r>
            <a:endParaRPr lang="en-US" dirty="0"/>
          </a:p>
        </p:txBody>
      </p:sp>
      <p:sp>
        <p:nvSpPr>
          <p:cNvPr id="5123" name="Rectangle 3"/>
          <p:cNvSpPr>
            <a:spLocks noGrp="1" noChangeArrowheads="1"/>
          </p:cNvSpPr>
          <p:nvPr>
            <p:ph type="subTitle" idx="1"/>
          </p:nvPr>
        </p:nvSpPr>
        <p:spPr>
          <a:xfrm>
            <a:off x="952500" y="5334000"/>
            <a:ext cx="7239000" cy="336550"/>
          </a:xfrm>
        </p:spPr>
        <p:txBody>
          <a:bodyPr anchor="ctr">
            <a:spAutoFit/>
          </a:bodyPr>
          <a:lstStyle>
            <a:lvl1pPr marL="0" indent="0" algn="ctr">
              <a:buFontTx/>
              <a:buNone/>
              <a:defRPr sz="1600" b="1">
                <a:solidFill>
                  <a:schemeClr val="tx2">
                    <a:lumMod val="50000"/>
                    <a:lumOff val="50000"/>
                  </a:schemeClr>
                </a:solidFill>
              </a:defRPr>
            </a:lvl1pPr>
          </a:lstStyle>
          <a:p>
            <a:r>
              <a:rPr lang="en-US" dirty="0"/>
              <a:t>Click to edit Master subtitle style</a:t>
            </a:r>
          </a:p>
        </p:txBody>
      </p:sp>
    </p:spTree>
    <p:extLst>
      <p:ext uri="{BB962C8B-B14F-4D97-AF65-F5344CB8AC3E}">
        <p14:creationId xmlns:p14="http://schemas.microsoft.com/office/powerpoint/2010/main" val="299148032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8169582"/>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613578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07857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909482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9478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30445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61986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3087" name="Text Box 15"/>
          <p:cNvSpPr txBox="1">
            <a:spLocks noChangeArrowheads="1"/>
          </p:cNvSpPr>
          <p:nvPr userDrawn="1"/>
        </p:nvSpPr>
        <p:spPr bwMode="auto">
          <a:xfrm>
            <a:off x="4267200" y="0"/>
            <a:ext cx="4876800" cy="36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18" tIns="45709" rIns="91418" bIns="45709">
            <a:spAutoFit/>
          </a:bodyPr>
          <a:lstStyle/>
          <a:p>
            <a:pPr>
              <a:spcBef>
                <a:spcPct val="50000"/>
              </a:spcBef>
            </a:pPr>
            <a:endParaRPr lang="en-US" dirty="0"/>
          </a:p>
        </p:txBody>
      </p:sp>
      <p:sp>
        <p:nvSpPr>
          <p:cNvPr id="7" name="Title Placeholder 1"/>
          <p:cNvSpPr>
            <a:spLocks noGrp="1"/>
          </p:cNvSpPr>
          <p:nvPr>
            <p:ph type="title"/>
          </p:nvPr>
        </p:nvSpPr>
        <p:spPr>
          <a:xfrm>
            <a:off x="457200" y="-228600"/>
            <a:ext cx="8229600" cy="1143000"/>
          </a:xfrm>
          <a:prstGeom prst="rect">
            <a:avLst/>
          </a:prstGeom>
        </p:spPr>
        <p:txBody>
          <a:bodyPr vert="horz" lIns="91418" tIns="45709" rIns="91418" bIns="45709"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370540821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6104" y="2129731"/>
            <a:ext cx="7771805" cy="1470422"/>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2196" y="3885910"/>
            <a:ext cx="6399609" cy="1753195"/>
          </a:xfrm>
        </p:spPr>
        <p:txBody>
          <a:bodyPr/>
          <a:lstStyle>
            <a:lvl1pPr marL="0" indent="0" algn="ctr">
              <a:buNone/>
              <a:defRPr/>
            </a:lvl1pPr>
            <a:lvl2pPr marL="428498" indent="0" algn="ctr">
              <a:buNone/>
              <a:defRPr/>
            </a:lvl2pPr>
            <a:lvl3pPr marL="856996" indent="0" algn="ctr">
              <a:buNone/>
              <a:defRPr/>
            </a:lvl3pPr>
            <a:lvl4pPr marL="1285494" indent="0" algn="ctr">
              <a:buNone/>
              <a:defRPr/>
            </a:lvl4pPr>
            <a:lvl5pPr marL="1713993" indent="0" algn="ctr">
              <a:buNone/>
              <a:defRPr/>
            </a:lvl5pPr>
            <a:lvl6pPr marL="2142490" indent="0" algn="ctr">
              <a:buNone/>
              <a:defRPr/>
            </a:lvl6pPr>
            <a:lvl7pPr marL="2570989" indent="0" algn="ctr">
              <a:buNone/>
              <a:defRPr/>
            </a:lvl7pPr>
            <a:lvl8pPr marL="2999486" indent="0" algn="ctr">
              <a:buNone/>
              <a:defRPr/>
            </a:lvl8pPr>
            <a:lvl9pPr marL="3427983"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001303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2156676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image" Target="../media/image9.png"/><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image" Target="../media/image8.png"/><Relationship Id="rId2" Type="http://schemas.openxmlformats.org/officeDocument/2006/relationships/slideLayout" Target="../slideLayouts/slideLayout9.xml"/><Relationship Id="rId16" Type="http://schemas.openxmlformats.org/officeDocument/2006/relationships/image" Target="../media/image7.jpeg"/><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theme" Target="../theme/theme3.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1" name="Rectangle 2"/>
          <p:cNvSpPr>
            <a:spLocks noGrp="1" noChangeArrowheads="1"/>
          </p:cNvSpPr>
          <p:nvPr>
            <p:ph type="title"/>
          </p:nvPr>
        </p:nvSpPr>
        <p:spPr bwMode="auto">
          <a:xfrm>
            <a:off x="147638" y="192088"/>
            <a:ext cx="7015162" cy="874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8" tIns="45709" rIns="91418" bIns="45709" numCol="1" anchor="ctr" anchorCtr="0" compatLnSpc="1">
            <a:prstTxWarp prst="textNoShape">
              <a:avLst/>
            </a:prstTxWarp>
          </a:bodyPr>
          <a:lstStyle/>
          <a:p>
            <a:pPr lvl="0"/>
            <a:r>
              <a:rPr lang="en-US" altLang="en-US" smtClean="0"/>
              <a:t>Click to edit Master title style</a:t>
            </a:r>
          </a:p>
        </p:txBody>
      </p:sp>
      <p:pic>
        <p:nvPicPr>
          <p:cNvPr id="2050" name="Picture 21" descr="CSSI Sub Slide (th revised 11-9)"/>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solidFill>
            <a:schemeClr val="bg1"/>
          </a:solidFill>
          <a:ln>
            <a:noFill/>
          </a:ln>
          <a:extLst/>
        </p:spPr>
      </p:pic>
      <p:sp>
        <p:nvSpPr>
          <p:cNvPr id="2052" name="Rectangle 3"/>
          <p:cNvSpPr>
            <a:spLocks noGrp="1" noChangeArrowheads="1"/>
          </p:cNvSpPr>
          <p:nvPr>
            <p:ph type="body" idx="1"/>
          </p:nvPr>
        </p:nvSpPr>
        <p:spPr bwMode="auto">
          <a:xfrm>
            <a:off x="228600" y="1676400"/>
            <a:ext cx="8229600" cy="3239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8" tIns="45709" rIns="91418" bIns="45709"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2" name="Rectangle 1"/>
          <p:cNvSpPr/>
          <p:nvPr userDrawn="1"/>
        </p:nvSpPr>
        <p:spPr bwMode="auto">
          <a:xfrm>
            <a:off x="8098973" y="6198919"/>
            <a:ext cx="1045029" cy="498764"/>
          </a:xfrm>
          <a:prstGeom prst="rect">
            <a:avLst/>
          </a:prstGeom>
          <a:no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marL="0" marR="0" indent="0" algn="ctr" defTabSz="914186"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3" name="Rectangle 2"/>
          <p:cNvSpPr/>
          <p:nvPr userDrawn="1"/>
        </p:nvSpPr>
        <p:spPr bwMode="auto">
          <a:xfrm>
            <a:off x="2018805" y="6198921"/>
            <a:ext cx="1033153" cy="403762"/>
          </a:xfrm>
          <a:prstGeom prst="rect">
            <a:avLst/>
          </a:prstGeom>
          <a:no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marL="0" marR="0" indent="0" algn="ctr" defTabSz="914186"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4" name="Rectangle 3"/>
          <p:cNvSpPr/>
          <p:nvPr userDrawn="1"/>
        </p:nvSpPr>
        <p:spPr bwMode="auto">
          <a:xfrm>
            <a:off x="1745673" y="5355771"/>
            <a:ext cx="2101932" cy="843148"/>
          </a:xfrm>
          <a:prstGeom prst="rect">
            <a:avLst/>
          </a:prstGeom>
          <a:no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marL="0" marR="0" indent="0" algn="ctr" defTabSz="914186"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5" name="Rectangle 4"/>
          <p:cNvSpPr/>
          <p:nvPr userDrawn="1"/>
        </p:nvSpPr>
        <p:spPr bwMode="auto">
          <a:xfrm>
            <a:off x="5189518" y="5355771"/>
            <a:ext cx="2909454" cy="261258"/>
          </a:xfrm>
          <a:prstGeom prst="rect">
            <a:avLst/>
          </a:prstGeom>
          <a:no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marL="0" marR="0" indent="0" algn="ctr" defTabSz="914186"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Tree>
  </p:cSld>
  <p:clrMap bg1="lt1" tx1="dk1" bg2="lt2" tx2="dk2" accent1="accent1" accent2="accent2" accent3="accent3" accent4="accent4" accent5="accent5" accent6="accent6" hlink="hlink" folHlink="folHlink"/>
  <p:sldLayoutIdLst>
    <p:sldLayoutId id="2147485163" r:id="rId1"/>
    <p:sldLayoutId id="2147484994" r:id="rId2"/>
    <p:sldLayoutId id="2147484995" r:id="rId3"/>
    <p:sldLayoutId id="2147484996" r:id="rId4"/>
  </p:sldLayoutIdLst>
  <p:timing>
    <p:tnLst>
      <p:par>
        <p:cTn id="1" dur="indefinite" restart="never" nodeType="tmRoot"/>
      </p:par>
    </p:tnLst>
  </p:timing>
  <p:hf hdr="0" ftr="0" dt="0"/>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092" algn="l" rtl="0" fontAlgn="base">
        <a:spcBef>
          <a:spcPct val="0"/>
        </a:spcBef>
        <a:spcAft>
          <a:spcPct val="0"/>
        </a:spcAft>
        <a:defRPr sz="3200" b="1">
          <a:solidFill>
            <a:schemeClr val="bg1"/>
          </a:solidFill>
          <a:latin typeface="Arial" charset="0"/>
          <a:cs typeface="Arial" charset="0"/>
        </a:defRPr>
      </a:lvl6pPr>
      <a:lvl7pPr marL="914186" algn="l" rtl="0" fontAlgn="base">
        <a:spcBef>
          <a:spcPct val="0"/>
        </a:spcBef>
        <a:spcAft>
          <a:spcPct val="0"/>
        </a:spcAft>
        <a:defRPr sz="3200" b="1">
          <a:solidFill>
            <a:schemeClr val="bg1"/>
          </a:solidFill>
          <a:latin typeface="Arial" charset="0"/>
          <a:cs typeface="Arial" charset="0"/>
        </a:defRPr>
      </a:lvl7pPr>
      <a:lvl8pPr marL="1371279" algn="l" rtl="0" fontAlgn="base">
        <a:spcBef>
          <a:spcPct val="0"/>
        </a:spcBef>
        <a:spcAft>
          <a:spcPct val="0"/>
        </a:spcAft>
        <a:defRPr sz="3200" b="1">
          <a:solidFill>
            <a:schemeClr val="bg1"/>
          </a:solidFill>
          <a:latin typeface="Arial" charset="0"/>
          <a:cs typeface="Arial" charset="0"/>
        </a:defRPr>
      </a:lvl8pPr>
      <a:lvl9pPr marL="1828373" algn="l" rtl="0" fontAlgn="base">
        <a:spcBef>
          <a:spcPct val="0"/>
        </a:spcBef>
        <a:spcAft>
          <a:spcPct val="0"/>
        </a:spcAft>
        <a:defRPr sz="3200" b="1">
          <a:solidFill>
            <a:schemeClr val="bg1"/>
          </a:solidFill>
          <a:latin typeface="Arial" charset="0"/>
          <a:cs typeface="Arial" charset="0"/>
        </a:defRPr>
      </a:lvl9pPr>
    </p:titleStyle>
    <p:bodyStyle>
      <a:lvl1pPr marL="342820" indent="-342820" algn="l" rtl="0" eaLnBrk="0" fontAlgn="base" hangingPunct="0">
        <a:spcBef>
          <a:spcPct val="20000"/>
        </a:spcBef>
        <a:spcAft>
          <a:spcPct val="0"/>
        </a:spcAft>
        <a:buClr>
          <a:srgbClr val="34537C"/>
        </a:buClr>
        <a:buFont typeface="Wingdings" pitchFamily="2" charset="2"/>
        <a:buChar char="§"/>
        <a:defRPr sz="2800">
          <a:solidFill>
            <a:schemeClr val="tx1"/>
          </a:solidFill>
          <a:latin typeface="+mn-lt"/>
          <a:ea typeface="+mn-ea"/>
          <a:cs typeface="+mn-cs"/>
        </a:defRPr>
      </a:lvl1pPr>
      <a:lvl2pPr marL="742776" indent="-285684" algn="l" rtl="0" eaLnBrk="0" fontAlgn="base" hangingPunct="0">
        <a:spcBef>
          <a:spcPct val="20000"/>
        </a:spcBef>
        <a:spcAft>
          <a:spcPct val="0"/>
        </a:spcAft>
        <a:buClr>
          <a:srgbClr val="34537C"/>
        </a:buClr>
        <a:buFont typeface="Courier New" pitchFamily="49" charset="0"/>
        <a:buChar char="o"/>
        <a:defRPr sz="2400">
          <a:solidFill>
            <a:schemeClr val="tx1"/>
          </a:solidFill>
          <a:latin typeface="+mn-lt"/>
          <a:cs typeface="+mn-cs"/>
        </a:defRPr>
      </a:lvl2pPr>
      <a:lvl3pPr marL="1142733" indent="-228546" algn="l" rtl="0" eaLnBrk="0" fontAlgn="base" hangingPunct="0">
        <a:spcBef>
          <a:spcPct val="20000"/>
        </a:spcBef>
        <a:spcAft>
          <a:spcPct val="0"/>
        </a:spcAft>
        <a:buClr>
          <a:srgbClr val="34537C"/>
        </a:buClr>
        <a:buFont typeface="Arial" pitchFamily="34" charset="0"/>
        <a:buChar char="•"/>
        <a:defRPr sz="2400">
          <a:solidFill>
            <a:schemeClr val="tx1"/>
          </a:solidFill>
          <a:latin typeface="+mn-lt"/>
          <a:cs typeface="+mn-cs"/>
        </a:defRPr>
      </a:lvl3pPr>
      <a:lvl4pPr marL="1599825" indent="-228546"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4pPr>
      <a:lvl5pPr marL="2056919" indent="-228546"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5pPr>
      <a:lvl6pPr marL="2514012"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6pPr>
      <a:lvl7pPr marL="2971106"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7pPr>
      <a:lvl8pPr marL="3428198"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8pPr>
      <a:lvl9pPr marL="3885292"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9pPr>
    </p:bodyStyle>
    <p:otherStyle>
      <a:defPPr>
        <a:defRPr lang="en-US"/>
      </a:defPPr>
      <a:lvl1pPr marL="0" algn="l" defTabSz="914186" rtl="0" eaLnBrk="1" latinLnBrk="0" hangingPunct="1">
        <a:defRPr sz="1800" kern="1200">
          <a:solidFill>
            <a:schemeClr val="tx1"/>
          </a:solidFill>
          <a:latin typeface="+mn-lt"/>
          <a:ea typeface="+mn-ea"/>
          <a:cs typeface="+mn-cs"/>
        </a:defRPr>
      </a:lvl1pPr>
      <a:lvl2pPr marL="457092" algn="l" defTabSz="914186" rtl="0" eaLnBrk="1" latinLnBrk="0" hangingPunct="1">
        <a:defRPr sz="1800" kern="1200">
          <a:solidFill>
            <a:schemeClr val="tx1"/>
          </a:solidFill>
          <a:latin typeface="+mn-lt"/>
          <a:ea typeface="+mn-ea"/>
          <a:cs typeface="+mn-cs"/>
        </a:defRPr>
      </a:lvl2pPr>
      <a:lvl3pPr marL="914186" algn="l" defTabSz="914186" rtl="0" eaLnBrk="1" latinLnBrk="0" hangingPunct="1">
        <a:defRPr sz="1800" kern="1200">
          <a:solidFill>
            <a:schemeClr val="tx1"/>
          </a:solidFill>
          <a:latin typeface="+mn-lt"/>
          <a:ea typeface="+mn-ea"/>
          <a:cs typeface="+mn-cs"/>
        </a:defRPr>
      </a:lvl3pPr>
      <a:lvl4pPr marL="1371279" algn="l" defTabSz="914186" rtl="0" eaLnBrk="1" latinLnBrk="0" hangingPunct="1">
        <a:defRPr sz="1800" kern="1200">
          <a:solidFill>
            <a:schemeClr val="tx1"/>
          </a:solidFill>
          <a:latin typeface="+mn-lt"/>
          <a:ea typeface="+mn-ea"/>
          <a:cs typeface="+mn-cs"/>
        </a:defRPr>
      </a:lvl4pPr>
      <a:lvl5pPr marL="1828373" algn="l" defTabSz="914186" rtl="0" eaLnBrk="1" latinLnBrk="0" hangingPunct="1">
        <a:defRPr sz="1800" kern="1200">
          <a:solidFill>
            <a:schemeClr val="tx1"/>
          </a:solidFill>
          <a:latin typeface="+mn-lt"/>
          <a:ea typeface="+mn-ea"/>
          <a:cs typeface="+mn-cs"/>
        </a:defRPr>
      </a:lvl5pPr>
      <a:lvl6pPr marL="2285466" algn="l" defTabSz="914186" rtl="0" eaLnBrk="1" latinLnBrk="0" hangingPunct="1">
        <a:defRPr sz="1800" kern="1200">
          <a:solidFill>
            <a:schemeClr val="tx1"/>
          </a:solidFill>
          <a:latin typeface="+mn-lt"/>
          <a:ea typeface="+mn-ea"/>
          <a:cs typeface="+mn-cs"/>
        </a:defRPr>
      </a:lvl6pPr>
      <a:lvl7pPr marL="2742558" algn="l" defTabSz="914186" rtl="0" eaLnBrk="1" latinLnBrk="0" hangingPunct="1">
        <a:defRPr sz="1800" kern="1200">
          <a:solidFill>
            <a:schemeClr val="tx1"/>
          </a:solidFill>
          <a:latin typeface="+mn-lt"/>
          <a:ea typeface="+mn-ea"/>
          <a:cs typeface="+mn-cs"/>
        </a:defRPr>
      </a:lvl7pPr>
      <a:lvl8pPr marL="3199652" algn="l" defTabSz="914186" rtl="0" eaLnBrk="1" latinLnBrk="0" hangingPunct="1">
        <a:defRPr sz="1800" kern="1200">
          <a:solidFill>
            <a:schemeClr val="tx1"/>
          </a:solidFill>
          <a:latin typeface="+mn-lt"/>
          <a:ea typeface="+mn-ea"/>
          <a:cs typeface="+mn-cs"/>
        </a:defRPr>
      </a:lvl8pPr>
      <a:lvl9pPr marL="3656744" algn="l" defTabSz="914186"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051" name="Rectangle 2"/>
          <p:cNvSpPr>
            <a:spLocks noGrp="1" noChangeArrowheads="1"/>
          </p:cNvSpPr>
          <p:nvPr>
            <p:ph type="title"/>
          </p:nvPr>
        </p:nvSpPr>
        <p:spPr bwMode="auto">
          <a:xfrm>
            <a:off x="147638" y="192088"/>
            <a:ext cx="7015162" cy="874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8" tIns="45709" rIns="91418" bIns="45709" numCol="1" anchor="ctr" anchorCtr="0" compatLnSpc="1">
            <a:prstTxWarp prst="textNoShape">
              <a:avLst/>
            </a:prstTxWarp>
          </a:bodyPr>
          <a:lstStyle/>
          <a:p>
            <a:pPr lvl="0"/>
            <a:r>
              <a:rPr lang="en-US" altLang="en-US" smtClean="0"/>
              <a:t>Click to edit Master title style</a:t>
            </a:r>
          </a:p>
        </p:txBody>
      </p:sp>
      <p:sp>
        <p:nvSpPr>
          <p:cNvPr id="2052" name="Rectangle 3"/>
          <p:cNvSpPr>
            <a:spLocks noGrp="1" noChangeArrowheads="1"/>
          </p:cNvSpPr>
          <p:nvPr>
            <p:ph type="body" idx="1"/>
          </p:nvPr>
        </p:nvSpPr>
        <p:spPr bwMode="auto">
          <a:xfrm>
            <a:off x="228600" y="1676400"/>
            <a:ext cx="8229600" cy="3239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8" tIns="45709" rIns="91418" bIns="45709" numCol="1" anchor="t" anchorCtr="0" compatLnSpc="1">
            <a:prstTxWarp prst="textNoShape">
              <a:avLst/>
            </a:prstTxWarp>
          </a:bodyPr>
          <a:lstStyle/>
          <a:p>
            <a:pPr lvl="0"/>
            <a:r>
              <a:rPr lang="en-US" altLang="en-US" dirty="0" smtClean="0"/>
              <a:t>Click to edit Master text styles</a:t>
            </a:r>
          </a:p>
          <a:p>
            <a:pPr lvl="1"/>
            <a:r>
              <a:rPr lang="en-US" altLang="en-US" dirty="0" smtClean="0"/>
              <a:t>Second level</a:t>
            </a:r>
          </a:p>
          <a:p>
            <a:pPr lvl="2"/>
            <a:r>
              <a:rPr lang="en-US" altLang="en-US" dirty="0" smtClean="0"/>
              <a:t>Third level</a:t>
            </a:r>
          </a:p>
          <a:p>
            <a:pPr lvl="3"/>
            <a:r>
              <a:rPr lang="en-US" altLang="en-US" dirty="0" smtClean="0"/>
              <a:t>Fourth level</a:t>
            </a:r>
          </a:p>
          <a:p>
            <a:pPr lvl="4"/>
            <a:r>
              <a:rPr lang="en-US" altLang="en-US" dirty="0" smtClean="0"/>
              <a:t>Fifth level</a:t>
            </a:r>
          </a:p>
        </p:txBody>
      </p:sp>
      <p:sp>
        <p:nvSpPr>
          <p:cNvPr id="2" name="Rectangle 1"/>
          <p:cNvSpPr/>
          <p:nvPr userDrawn="1"/>
        </p:nvSpPr>
        <p:spPr bwMode="auto">
          <a:xfrm>
            <a:off x="8098973" y="6198919"/>
            <a:ext cx="1045029" cy="498764"/>
          </a:xfrm>
          <a:prstGeom prst="rect">
            <a:avLst/>
          </a:prstGeom>
          <a:no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marL="0" marR="0" indent="0" algn="ctr" defTabSz="914186"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3" name="Rectangle 2"/>
          <p:cNvSpPr/>
          <p:nvPr userDrawn="1"/>
        </p:nvSpPr>
        <p:spPr bwMode="auto">
          <a:xfrm>
            <a:off x="2018805" y="6198921"/>
            <a:ext cx="1033153" cy="403762"/>
          </a:xfrm>
          <a:prstGeom prst="rect">
            <a:avLst/>
          </a:prstGeom>
          <a:no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marL="0" marR="0" indent="0" algn="ctr" defTabSz="914186"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4" name="Rectangle 3"/>
          <p:cNvSpPr/>
          <p:nvPr userDrawn="1"/>
        </p:nvSpPr>
        <p:spPr bwMode="auto">
          <a:xfrm>
            <a:off x="1745673" y="5355771"/>
            <a:ext cx="2101932" cy="843148"/>
          </a:xfrm>
          <a:prstGeom prst="rect">
            <a:avLst/>
          </a:prstGeom>
          <a:no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marL="0" marR="0" indent="0" algn="ctr" defTabSz="914186"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5" name="Rectangle 4"/>
          <p:cNvSpPr/>
          <p:nvPr userDrawn="1"/>
        </p:nvSpPr>
        <p:spPr bwMode="auto">
          <a:xfrm>
            <a:off x="5189518" y="5355771"/>
            <a:ext cx="2909454" cy="261258"/>
          </a:xfrm>
          <a:prstGeom prst="rect">
            <a:avLst/>
          </a:prstGeom>
          <a:no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marL="0" marR="0" indent="0" algn="ctr" defTabSz="914186"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6" name="Rectangle 5"/>
          <p:cNvSpPr/>
          <p:nvPr userDrawn="1"/>
        </p:nvSpPr>
        <p:spPr bwMode="auto">
          <a:xfrm>
            <a:off x="0" y="0"/>
            <a:ext cx="9144000" cy="1294410"/>
          </a:xfrm>
          <a:prstGeom prst="rect">
            <a:avLst/>
          </a:prstGeom>
          <a:gradFill>
            <a:gsLst>
              <a:gs pos="90000">
                <a:srgbClr val="557B9F"/>
              </a:gs>
              <a:gs pos="100000">
                <a:schemeClr val="bg1"/>
              </a:gs>
            </a:gsLst>
            <a:lin ang="5400000" scaled="0"/>
          </a:gra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marL="0" marR="0" indent="0" algn="ctr" defTabSz="914186"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Tree>
    <p:extLst>
      <p:ext uri="{BB962C8B-B14F-4D97-AF65-F5344CB8AC3E}">
        <p14:creationId xmlns:p14="http://schemas.microsoft.com/office/powerpoint/2010/main" val="955892310"/>
      </p:ext>
    </p:extLst>
  </p:cSld>
  <p:clrMap bg1="lt1" tx1="dk1" bg2="lt2" tx2="dk2" accent1="accent1" accent2="accent2" accent3="accent3" accent4="accent4" accent5="accent5" accent6="accent6" hlink="hlink" folHlink="folHlink"/>
  <p:sldLayoutIdLst>
    <p:sldLayoutId id="2147485353" r:id="rId1"/>
    <p:sldLayoutId id="2147485354" r:id="rId2"/>
    <p:sldLayoutId id="2147485356" r:id="rId3"/>
  </p:sldLayoutIdLst>
  <p:timing>
    <p:tnLst>
      <p:par>
        <p:cTn id="1" dur="indefinite" restart="never" nodeType="tmRoot"/>
      </p:par>
    </p:tnLst>
  </p:timing>
  <p:hf hdr="0" ftr="0" dt="0"/>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092" algn="l" rtl="0" fontAlgn="base">
        <a:spcBef>
          <a:spcPct val="0"/>
        </a:spcBef>
        <a:spcAft>
          <a:spcPct val="0"/>
        </a:spcAft>
        <a:defRPr sz="3200" b="1">
          <a:solidFill>
            <a:schemeClr val="bg1"/>
          </a:solidFill>
          <a:latin typeface="Arial" charset="0"/>
          <a:cs typeface="Arial" charset="0"/>
        </a:defRPr>
      </a:lvl6pPr>
      <a:lvl7pPr marL="914186" algn="l" rtl="0" fontAlgn="base">
        <a:spcBef>
          <a:spcPct val="0"/>
        </a:spcBef>
        <a:spcAft>
          <a:spcPct val="0"/>
        </a:spcAft>
        <a:defRPr sz="3200" b="1">
          <a:solidFill>
            <a:schemeClr val="bg1"/>
          </a:solidFill>
          <a:latin typeface="Arial" charset="0"/>
          <a:cs typeface="Arial" charset="0"/>
        </a:defRPr>
      </a:lvl7pPr>
      <a:lvl8pPr marL="1371279" algn="l" rtl="0" fontAlgn="base">
        <a:spcBef>
          <a:spcPct val="0"/>
        </a:spcBef>
        <a:spcAft>
          <a:spcPct val="0"/>
        </a:spcAft>
        <a:defRPr sz="3200" b="1">
          <a:solidFill>
            <a:schemeClr val="bg1"/>
          </a:solidFill>
          <a:latin typeface="Arial" charset="0"/>
          <a:cs typeface="Arial" charset="0"/>
        </a:defRPr>
      </a:lvl8pPr>
      <a:lvl9pPr marL="1828373" algn="l" rtl="0" fontAlgn="base">
        <a:spcBef>
          <a:spcPct val="0"/>
        </a:spcBef>
        <a:spcAft>
          <a:spcPct val="0"/>
        </a:spcAft>
        <a:defRPr sz="3200" b="1">
          <a:solidFill>
            <a:schemeClr val="bg1"/>
          </a:solidFill>
          <a:latin typeface="Arial" charset="0"/>
          <a:cs typeface="Arial" charset="0"/>
        </a:defRPr>
      </a:lvl9pPr>
    </p:titleStyle>
    <p:bodyStyle>
      <a:lvl1pPr marL="342820" indent="-342820" algn="l" rtl="0" eaLnBrk="0" fontAlgn="base" hangingPunct="0">
        <a:spcBef>
          <a:spcPct val="20000"/>
        </a:spcBef>
        <a:spcAft>
          <a:spcPct val="0"/>
        </a:spcAft>
        <a:buClr>
          <a:srgbClr val="34537C"/>
        </a:buClr>
        <a:buFont typeface="Wingdings" pitchFamily="2" charset="2"/>
        <a:buChar char="§"/>
        <a:defRPr sz="2800">
          <a:solidFill>
            <a:schemeClr val="tx1"/>
          </a:solidFill>
          <a:latin typeface="+mn-lt"/>
          <a:ea typeface="+mn-ea"/>
          <a:cs typeface="+mn-cs"/>
        </a:defRPr>
      </a:lvl1pPr>
      <a:lvl2pPr marL="742776" indent="-285684" algn="l" rtl="0" eaLnBrk="0" fontAlgn="base" hangingPunct="0">
        <a:spcBef>
          <a:spcPct val="20000"/>
        </a:spcBef>
        <a:spcAft>
          <a:spcPct val="0"/>
        </a:spcAft>
        <a:buClr>
          <a:srgbClr val="34537C"/>
        </a:buClr>
        <a:buFont typeface="Courier New" pitchFamily="49" charset="0"/>
        <a:buChar char="o"/>
        <a:defRPr sz="2400">
          <a:solidFill>
            <a:schemeClr val="tx1"/>
          </a:solidFill>
          <a:latin typeface="+mn-lt"/>
          <a:cs typeface="+mn-cs"/>
        </a:defRPr>
      </a:lvl2pPr>
      <a:lvl3pPr marL="1142733" indent="-228546" algn="l" rtl="0" eaLnBrk="0" fontAlgn="base" hangingPunct="0">
        <a:spcBef>
          <a:spcPct val="20000"/>
        </a:spcBef>
        <a:spcAft>
          <a:spcPct val="0"/>
        </a:spcAft>
        <a:buClr>
          <a:srgbClr val="34537C"/>
        </a:buClr>
        <a:buFont typeface="Arial" pitchFamily="34" charset="0"/>
        <a:buChar char="•"/>
        <a:defRPr sz="2400">
          <a:solidFill>
            <a:schemeClr val="tx1"/>
          </a:solidFill>
          <a:latin typeface="+mn-lt"/>
          <a:cs typeface="+mn-cs"/>
        </a:defRPr>
      </a:lvl3pPr>
      <a:lvl4pPr marL="1599825" indent="-228546"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4pPr>
      <a:lvl5pPr marL="2056919" indent="-228546"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5pPr>
      <a:lvl6pPr marL="2514012"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6pPr>
      <a:lvl7pPr marL="2971106"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7pPr>
      <a:lvl8pPr marL="3428198"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8pPr>
      <a:lvl9pPr marL="3885292"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9pPr>
    </p:bodyStyle>
    <p:otherStyle>
      <a:defPPr>
        <a:defRPr lang="en-US"/>
      </a:defPPr>
      <a:lvl1pPr marL="0" algn="l" defTabSz="914186" rtl="0" eaLnBrk="1" latinLnBrk="0" hangingPunct="1">
        <a:defRPr sz="1800" kern="1200">
          <a:solidFill>
            <a:schemeClr val="tx1"/>
          </a:solidFill>
          <a:latin typeface="+mn-lt"/>
          <a:ea typeface="+mn-ea"/>
          <a:cs typeface="+mn-cs"/>
        </a:defRPr>
      </a:lvl1pPr>
      <a:lvl2pPr marL="457092" algn="l" defTabSz="914186" rtl="0" eaLnBrk="1" latinLnBrk="0" hangingPunct="1">
        <a:defRPr sz="1800" kern="1200">
          <a:solidFill>
            <a:schemeClr val="tx1"/>
          </a:solidFill>
          <a:latin typeface="+mn-lt"/>
          <a:ea typeface="+mn-ea"/>
          <a:cs typeface="+mn-cs"/>
        </a:defRPr>
      </a:lvl2pPr>
      <a:lvl3pPr marL="914186" algn="l" defTabSz="914186" rtl="0" eaLnBrk="1" latinLnBrk="0" hangingPunct="1">
        <a:defRPr sz="1800" kern="1200">
          <a:solidFill>
            <a:schemeClr val="tx1"/>
          </a:solidFill>
          <a:latin typeface="+mn-lt"/>
          <a:ea typeface="+mn-ea"/>
          <a:cs typeface="+mn-cs"/>
        </a:defRPr>
      </a:lvl3pPr>
      <a:lvl4pPr marL="1371279" algn="l" defTabSz="914186" rtl="0" eaLnBrk="1" latinLnBrk="0" hangingPunct="1">
        <a:defRPr sz="1800" kern="1200">
          <a:solidFill>
            <a:schemeClr val="tx1"/>
          </a:solidFill>
          <a:latin typeface="+mn-lt"/>
          <a:ea typeface="+mn-ea"/>
          <a:cs typeface="+mn-cs"/>
        </a:defRPr>
      </a:lvl4pPr>
      <a:lvl5pPr marL="1828373" algn="l" defTabSz="914186" rtl="0" eaLnBrk="1" latinLnBrk="0" hangingPunct="1">
        <a:defRPr sz="1800" kern="1200">
          <a:solidFill>
            <a:schemeClr val="tx1"/>
          </a:solidFill>
          <a:latin typeface="+mn-lt"/>
          <a:ea typeface="+mn-ea"/>
          <a:cs typeface="+mn-cs"/>
        </a:defRPr>
      </a:lvl5pPr>
      <a:lvl6pPr marL="2285466" algn="l" defTabSz="914186" rtl="0" eaLnBrk="1" latinLnBrk="0" hangingPunct="1">
        <a:defRPr sz="1800" kern="1200">
          <a:solidFill>
            <a:schemeClr val="tx1"/>
          </a:solidFill>
          <a:latin typeface="+mn-lt"/>
          <a:ea typeface="+mn-ea"/>
          <a:cs typeface="+mn-cs"/>
        </a:defRPr>
      </a:lvl6pPr>
      <a:lvl7pPr marL="2742558" algn="l" defTabSz="914186" rtl="0" eaLnBrk="1" latinLnBrk="0" hangingPunct="1">
        <a:defRPr sz="1800" kern="1200">
          <a:solidFill>
            <a:schemeClr val="tx1"/>
          </a:solidFill>
          <a:latin typeface="+mn-lt"/>
          <a:ea typeface="+mn-ea"/>
          <a:cs typeface="+mn-cs"/>
        </a:defRPr>
      </a:lvl7pPr>
      <a:lvl8pPr marL="3199652" algn="l" defTabSz="914186" rtl="0" eaLnBrk="1" latinLnBrk="0" hangingPunct="1">
        <a:defRPr sz="1800" kern="1200">
          <a:solidFill>
            <a:schemeClr val="tx1"/>
          </a:solidFill>
          <a:latin typeface="+mn-lt"/>
          <a:ea typeface="+mn-ea"/>
          <a:cs typeface="+mn-cs"/>
        </a:defRPr>
      </a:lvl8pPr>
      <a:lvl9pPr marL="3656744" algn="l" defTabSz="914186"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6" cstate="print">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1346202" y="965200"/>
            <a:ext cx="7161213"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5689" tIns="42846" rIns="85689" bIns="42846" numCol="1" anchor="t" anchorCtr="0" compatLnSpc="1">
            <a:prstTxWarp prst="textNoShape">
              <a:avLst/>
            </a:prstTxWarp>
          </a:bodyPr>
          <a:lstStyle/>
          <a:p>
            <a:pPr lvl="0"/>
            <a:r>
              <a:rPr lang="en-US" altLang="en-US" smtClean="0"/>
              <a:t>Click to edit Master title style</a:t>
            </a:r>
          </a:p>
        </p:txBody>
      </p:sp>
      <p:sp>
        <p:nvSpPr>
          <p:cNvPr id="16387" name="Rectangle 3"/>
          <p:cNvSpPr>
            <a:spLocks noGrp="1" noChangeArrowheads="1"/>
          </p:cNvSpPr>
          <p:nvPr>
            <p:ph type="body" idx="1"/>
          </p:nvPr>
        </p:nvSpPr>
        <p:spPr bwMode="auto">
          <a:xfrm>
            <a:off x="1346202" y="1627188"/>
            <a:ext cx="7161213"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5689" tIns="42846" rIns="85689" bIns="42846"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Tree>
  </p:cSld>
  <p:clrMap bg1="lt1" tx1="dk1" bg2="lt2" tx2="dk2" accent1="accent1" accent2="accent2" accent3="accent3" accent4="accent4" accent5="accent5" accent6="accent6" hlink="hlink" folHlink="folHlink"/>
  <p:sldLayoutIdLst>
    <p:sldLayoutId id="2147485091" r:id="rId1"/>
    <p:sldLayoutId id="2147485092" r:id="rId2"/>
    <p:sldLayoutId id="2147485093" r:id="rId3"/>
    <p:sldLayoutId id="2147485094" r:id="rId4"/>
    <p:sldLayoutId id="2147485095" r:id="rId5"/>
    <p:sldLayoutId id="2147485096" r:id="rId6"/>
    <p:sldLayoutId id="2147485097" r:id="rId7"/>
    <p:sldLayoutId id="2147485098" r:id="rId8"/>
    <p:sldLayoutId id="2147485099" r:id="rId9"/>
    <p:sldLayoutId id="2147485100" r:id="rId10"/>
    <p:sldLayoutId id="2147485101" r:id="rId11"/>
    <p:sldLayoutId id="2147485102" r:id="rId12"/>
    <p:sldLayoutId id="2147485103" r:id="rId13"/>
    <p:sldLayoutId id="2147485104" r:id="rId14"/>
  </p:sldLayoutIdLst>
  <p:timing>
    <p:tnLst>
      <p:par>
        <p:cTn id="1" dur="indefinite" restart="never" nodeType="tmRoot"/>
      </p:par>
    </p:tnLst>
  </p:timing>
  <p:hf hdr="0" ftr="0" dt="0"/>
  <p:txStyles>
    <p:titleStyle>
      <a:lvl1pPr algn="l" rtl="0" eaLnBrk="0" fontAlgn="base" hangingPunct="0">
        <a:spcBef>
          <a:spcPct val="0"/>
        </a:spcBef>
        <a:spcAft>
          <a:spcPct val="0"/>
        </a:spcAft>
        <a:defRPr sz="2300" b="1">
          <a:solidFill>
            <a:schemeClr val="tx2"/>
          </a:solidFill>
          <a:latin typeface="+mj-lt"/>
          <a:ea typeface="MS PGothic" pitchFamily="34" charset="-128"/>
          <a:cs typeface="ＭＳ Ｐゴシック"/>
        </a:defRPr>
      </a:lvl1pPr>
      <a:lvl2pPr algn="l" rtl="0" eaLnBrk="0" fontAlgn="base" hangingPunct="0">
        <a:spcBef>
          <a:spcPct val="0"/>
        </a:spcBef>
        <a:spcAft>
          <a:spcPct val="0"/>
        </a:spcAft>
        <a:defRPr sz="2300" b="1">
          <a:solidFill>
            <a:schemeClr val="tx2"/>
          </a:solidFill>
          <a:latin typeface="Arial" charset="0"/>
          <a:ea typeface="MS PGothic" pitchFamily="34" charset="-128"/>
          <a:cs typeface="ＭＳ Ｐゴシック"/>
        </a:defRPr>
      </a:lvl2pPr>
      <a:lvl3pPr algn="l" rtl="0" eaLnBrk="0" fontAlgn="base" hangingPunct="0">
        <a:spcBef>
          <a:spcPct val="0"/>
        </a:spcBef>
        <a:spcAft>
          <a:spcPct val="0"/>
        </a:spcAft>
        <a:defRPr sz="2300" b="1">
          <a:solidFill>
            <a:schemeClr val="tx2"/>
          </a:solidFill>
          <a:latin typeface="Arial" charset="0"/>
          <a:ea typeface="MS PGothic" pitchFamily="34" charset="-128"/>
          <a:cs typeface="ＭＳ Ｐゴシック"/>
        </a:defRPr>
      </a:lvl3pPr>
      <a:lvl4pPr algn="l" rtl="0" eaLnBrk="0" fontAlgn="base" hangingPunct="0">
        <a:spcBef>
          <a:spcPct val="0"/>
        </a:spcBef>
        <a:spcAft>
          <a:spcPct val="0"/>
        </a:spcAft>
        <a:defRPr sz="2300" b="1">
          <a:solidFill>
            <a:schemeClr val="tx2"/>
          </a:solidFill>
          <a:latin typeface="Arial" charset="0"/>
          <a:ea typeface="MS PGothic" pitchFamily="34" charset="-128"/>
          <a:cs typeface="ＭＳ Ｐゴシック"/>
        </a:defRPr>
      </a:lvl4pPr>
      <a:lvl5pPr algn="l" rtl="0" eaLnBrk="0" fontAlgn="base" hangingPunct="0">
        <a:spcBef>
          <a:spcPct val="0"/>
        </a:spcBef>
        <a:spcAft>
          <a:spcPct val="0"/>
        </a:spcAft>
        <a:defRPr sz="2300" b="1">
          <a:solidFill>
            <a:schemeClr val="tx2"/>
          </a:solidFill>
          <a:latin typeface="Arial" charset="0"/>
          <a:ea typeface="MS PGothic" pitchFamily="34" charset="-128"/>
          <a:cs typeface="ＭＳ Ｐゴシック"/>
        </a:defRPr>
      </a:lvl5pPr>
      <a:lvl6pPr marL="428498" algn="l" rtl="0" fontAlgn="base">
        <a:spcBef>
          <a:spcPct val="0"/>
        </a:spcBef>
        <a:spcAft>
          <a:spcPct val="0"/>
        </a:spcAft>
        <a:defRPr sz="2300" b="1">
          <a:solidFill>
            <a:schemeClr val="tx2"/>
          </a:solidFill>
          <a:latin typeface="Arial" charset="0"/>
          <a:ea typeface="ＭＳ Ｐゴシック" pitchFamily="1" charset="-128"/>
        </a:defRPr>
      </a:lvl6pPr>
      <a:lvl7pPr marL="856996" algn="l" rtl="0" fontAlgn="base">
        <a:spcBef>
          <a:spcPct val="0"/>
        </a:spcBef>
        <a:spcAft>
          <a:spcPct val="0"/>
        </a:spcAft>
        <a:defRPr sz="2300" b="1">
          <a:solidFill>
            <a:schemeClr val="tx2"/>
          </a:solidFill>
          <a:latin typeface="Arial" charset="0"/>
          <a:ea typeface="ＭＳ Ｐゴシック" pitchFamily="1" charset="-128"/>
        </a:defRPr>
      </a:lvl7pPr>
      <a:lvl8pPr marL="1285494" algn="l" rtl="0" fontAlgn="base">
        <a:spcBef>
          <a:spcPct val="0"/>
        </a:spcBef>
        <a:spcAft>
          <a:spcPct val="0"/>
        </a:spcAft>
        <a:defRPr sz="2300" b="1">
          <a:solidFill>
            <a:schemeClr val="tx2"/>
          </a:solidFill>
          <a:latin typeface="Arial" charset="0"/>
          <a:ea typeface="ＭＳ Ｐゴシック" pitchFamily="1" charset="-128"/>
        </a:defRPr>
      </a:lvl8pPr>
      <a:lvl9pPr marL="1713993" algn="l" rtl="0" fontAlgn="base">
        <a:spcBef>
          <a:spcPct val="0"/>
        </a:spcBef>
        <a:spcAft>
          <a:spcPct val="0"/>
        </a:spcAft>
        <a:defRPr sz="2300" b="1">
          <a:solidFill>
            <a:schemeClr val="tx2"/>
          </a:solidFill>
          <a:latin typeface="Arial" charset="0"/>
          <a:ea typeface="ＭＳ Ｐゴシック" pitchFamily="1" charset="-128"/>
        </a:defRPr>
      </a:lvl9pPr>
    </p:titleStyle>
    <p:bodyStyle>
      <a:lvl1pPr marL="320600" indent="-320600" algn="l" rtl="0" eaLnBrk="0" fontAlgn="base" hangingPunct="0">
        <a:spcBef>
          <a:spcPct val="20000"/>
        </a:spcBef>
        <a:spcAft>
          <a:spcPct val="0"/>
        </a:spcAft>
        <a:buClr>
          <a:srgbClr val="41BA00"/>
        </a:buClr>
        <a:buChar char="•"/>
        <a:defRPr sz="1900" b="1">
          <a:solidFill>
            <a:schemeClr val="tx1"/>
          </a:solidFill>
          <a:latin typeface="+mn-lt"/>
          <a:ea typeface="MS PGothic" pitchFamily="34" charset="-128"/>
          <a:cs typeface="ＭＳ Ｐゴシック"/>
        </a:defRPr>
      </a:lvl1pPr>
      <a:lvl2pPr marL="693576" indent="-265051" algn="l" rtl="0" eaLnBrk="0" fontAlgn="base" hangingPunct="0">
        <a:spcBef>
          <a:spcPct val="20000"/>
        </a:spcBef>
        <a:spcAft>
          <a:spcPct val="0"/>
        </a:spcAft>
        <a:buBlip>
          <a:blip r:embed="rId17"/>
        </a:buBlip>
        <a:defRPr sz="1900" b="1">
          <a:solidFill>
            <a:schemeClr val="tx1"/>
          </a:solidFill>
          <a:latin typeface="+mn-lt"/>
          <a:ea typeface="MS PGothic" pitchFamily="34" charset="-128"/>
          <a:cs typeface="ＭＳ Ｐゴシック"/>
        </a:defRPr>
      </a:lvl2pPr>
      <a:lvl3pPr marL="1069725" indent="-212675" algn="l" rtl="0" eaLnBrk="0" fontAlgn="base" hangingPunct="0">
        <a:spcBef>
          <a:spcPct val="20000"/>
        </a:spcBef>
        <a:spcAft>
          <a:spcPct val="0"/>
        </a:spcAft>
        <a:buClr>
          <a:srgbClr val="800080"/>
        </a:buClr>
        <a:buChar char="o"/>
        <a:defRPr sz="1900">
          <a:solidFill>
            <a:schemeClr val="tx1"/>
          </a:solidFill>
          <a:latin typeface="+mn-lt"/>
          <a:ea typeface="MS PGothic" pitchFamily="34" charset="-128"/>
          <a:cs typeface="ＭＳ Ｐゴシック"/>
        </a:defRPr>
      </a:lvl3pPr>
      <a:lvl4pPr marL="1498250" indent="-212675" algn="l" rtl="0" eaLnBrk="0" fontAlgn="base" hangingPunct="0">
        <a:spcBef>
          <a:spcPct val="20000"/>
        </a:spcBef>
        <a:spcAft>
          <a:spcPct val="0"/>
        </a:spcAft>
        <a:buClr>
          <a:srgbClr val="DF841F"/>
        </a:buClr>
        <a:buChar char="o"/>
        <a:defRPr sz="1900">
          <a:solidFill>
            <a:schemeClr val="tx1"/>
          </a:solidFill>
          <a:latin typeface="+mn-lt"/>
          <a:ea typeface="MS PGothic" pitchFamily="34" charset="-128"/>
          <a:cs typeface="ＭＳ Ｐゴシック"/>
        </a:defRPr>
      </a:lvl4pPr>
      <a:lvl5pPr marL="1926774" indent="-212675" algn="l" rtl="0" eaLnBrk="0" fontAlgn="base" hangingPunct="0">
        <a:spcBef>
          <a:spcPct val="20000"/>
        </a:spcBef>
        <a:spcAft>
          <a:spcPct val="0"/>
        </a:spcAft>
        <a:buBlip>
          <a:blip r:embed="rId18"/>
        </a:buBlip>
        <a:defRPr sz="1900">
          <a:solidFill>
            <a:schemeClr val="tx1"/>
          </a:solidFill>
          <a:latin typeface="+mn-lt"/>
          <a:ea typeface="MS PGothic" pitchFamily="34" charset="-128"/>
          <a:cs typeface="ＭＳ Ｐゴシック"/>
        </a:defRPr>
      </a:lvl5pPr>
      <a:lvl6pPr marL="2356739" indent="-214249" algn="l" rtl="0" fontAlgn="base">
        <a:spcBef>
          <a:spcPct val="20000"/>
        </a:spcBef>
        <a:spcAft>
          <a:spcPct val="0"/>
        </a:spcAft>
        <a:buBlip>
          <a:blip r:embed="rId18"/>
        </a:buBlip>
        <a:defRPr sz="1900">
          <a:solidFill>
            <a:schemeClr val="tx1"/>
          </a:solidFill>
          <a:latin typeface="+mn-lt"/>
          <a:ea typeface="+mn-ea"/>
        </a:defRPr>
      </a:lvl6pPr>
      <a:lvl7pPr marL="2785238" indent="-214249" algn="l" rtl="0" fontAlgn="base">
        <a:spcBef>
          <a:spcPct val="20000"/>
        </a:spcBef>
        <a:spcAft>
          <a:spcPct val="0"/>
        </a:spcAft>
        <a:buBlip>
          <a:blip r:embed="rId18"/>
        </a:buBlip>
        <a:defRPr sz="1900">
          <a:solidFill>
            <a:schemeClr val="tx1"/>
          </a:solidFill>
          <a:latin typeface="+mn-lt"/>
          <a:ea typeface="+mn-ea"/>
        </a:defRPr>
      </a:lvl7pPr>
      <a:lvl8pPr marL="3213735" indent="-214249" algn="l" rtl="0" fontAlgn="base">
        <a:spcBef>
          <a:spcPct val="20000"/>
        </a:spcBef>
        <a:spcAft>
          <a:spcPct val="0"/>
        </a:spcAft>
        <a:buBlip>
          <a:blip r:embed="rId18"/>
        </a:buBlip>
        <a:defRPr sz="1900">
          <a:solidFill>
            <a:schemeClr val="tx1"/>
          </a:solidFill>
          <a:latin typeface="+mn-lt"/>
          <a:ea typeface="+mn-ea"/>
        </a:defRPr>
      </a:lvl8pPr>
      <a:lvl9pPr marL="3642234" indent="-214249" algn="l" rtl="0" fontAlgn="base">
        <a:spcBef>
          <a:spcPct val="20000"/>
        </a:spcBef>
        <a:spcAft>
          <a:spcPct val="0"/>
        </a:spcAft>
        <a:buBlip>
          <a:blip r:embed="rId18"/>
        </a:buBlip>
        <a:defRPr sz="1900">
          <a:solidFill>
            <a:schemeClr val="tx1"/>
          </a:solidFill>
          <a:latin typeface="+mn-lt"/>
          <a:ea typeface="+mn-ea"/>
        </a:defRPr>
      </a:lvl9pPr>
    </p:bodyStyle>
    <p:otherStyle>
      <a:defPPr>
        <a:defRPr lang="en-US"/>
      </a:defPPr>
      <a:lvl1pPr marL="0" algn="l" defTabSz="856996" rtl="0" eaLnBrk="1" latinLnBrk="0" hangingPunct="1">
        <a:defRPr sz="1700" kern="1200">
          <a:solidFill>
            <a:schemeClr val="tx1"/>
          </a:solidFill>
          <a:latin typeface="+mn-lt"/>
          <a:ea typeface="+mn-ea"/>
          <a:cs typeface="+mn-cs"/>
        </a:defRPr>
      </a:lvl1pPr>
      <a:lvl2pPr marL="428498" algn="l" defTabSz="856996" rtl="0" eaLnBrk="1" latinLnBrk="0" hangingPunct="1">
        <a:defRPr sz="1700" kern="1200">
          <a:solidFill>
            <a:schemeClr val="tx1"/>
          </a:solidFill>
          <a:latin typeface="+mn-lt"/>
          <a:ea typeface="+mn-ea"/>
          <a:cs typeface="+mn-cs"/>
        </a:defRPr>
      </a:lvl2pPr>
      <a:lvl3pPr marL="856996" algn="l" defTabSz="856996" rtl="0" eaLnBrk="1" latinLnBrk="0" hangingPunct="1">
        <a:defRPr sz="1700" kern="1200">
          <a:solidFill>
            <a:schemeClr val="tx1"/>
          </a:solidFill>
          <a:latin typeface="+mn-lt"/>
          <a:ea typeface="+mn-ea"/>
          <a:cs typeface="+mn-cs"/>
        </a:defRPr>
      </a:lvl3pPr>
      <a:lvl4pPr marL="1285494" algn="l" defTabSz="856996" rtl="0" eaLnBrk="1" latinLnBrk="0" hangingPunct="1">
        <a:defRPr sz="1700" kern="1200">
          <a:solidFill>
            <a:schemeClr val="tx1"/>
          </a:solidFill>
          <a:latin typeface="+mn-lt"/>
          <a:ea typeface="+mn-ea"/>
          <a:cs typeface="+mn-cs"/>
        </a:defRPr>
      </a:lvl4pPr>
      <a:lvl5pPr marL="1713993" algn="l" defTabSz="856996" rtl="0" eaLnBrk="1" latinLnBrk="0" hangingPunct="1">
        <a:defRPr sz="1700" kern="1200">
          <a:solidFill>
            <a:schemeClr val="tx1"/>
          </a:solidFill>
          <a:latin typeface="+mn-lt"/>
          <a:ea typeface="+mn-ea"/>
          <a:cs typeface="+mn-cs"/>
        </a:defRPr>
      </a:lvl5pPr>
      <a:lvl6pPr marL="2142490" algn="l" defTabSz="856996" rtl="0" eaLnBrk="1" latinLnBrk="0" hangingPunct="1">
        <a:defRPr sz="1700" kern="1200">
          <a:solidFill>
            <a:schemeClr val="tx1"/>
          </a:solidFill>
          <a:latin typeface="+mn-lt"/>
          <a:ea typeface="+mn-ea"/>
          <a:cs typeface="+mn-cs"/>
        </a:defRPr>
      </a:lvl6pPr>
      <a:lvl7pPr marL="2570989" algn="l" defTabSz="856996" rtl="0" eaLnBrk="1" latinLnBrk="0" hangingPunct="1">
        <a:defRPr sz="1700" kern="1200">
          <a:solidFill>
            <a:schemeClr val="tx1"/>
          </a:solidFill>
          <a:latin typeface="+mn-lt"/>
          <a:ea typeface="+mn-ea"/>
          <a:cs typeface="+mn-cs"/>
        </a:defRPr>
      </a:lvl7pPr>
      <a:lvl8pPr marL="2999486" algn="l" defTabSz="856996" rtl="0" eaLnBrk="1" latinLnBrk="0" hangingPunct="1">
        <a:defRPr sz="1700" kern="1200">
          <a:solidFill>
            <a:schemeClr val="tx1"/>
          </a:solidFill>
          <a:latin typeface="+mn-lt"/>
          <a:ea typeface="+mn-ea"/>
          <a:cs typeface="+mn-cs"/>
        </a:defRPr>
      </a:lvl8pPr>
      <a:lvl9pPr marL="3427983" algn="l" defTabSz="856996" rtl="0" eaLnBrk="1" latinLnBrk="0" hangingPunct="1">
        <a:defRPr sz="17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1" descr="CSSI Sub Slide (th revised 11-9)"/>
          <p:cNvPicPr>
            <a:picLocks noChangeAspect="1" noChangeArrowheads="1"/>
          </p:cNvPicPr>
          <p:nvPr/>
        </p:nvPicPr>
        <p:blipFill>
          <a:blip r:embed="rId6" cstate="email">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2"/>
          <p:cNvSpPr>
            <a:spLocks noGrp="1" noChangeArrowheads="1"/>
          </p:cNvSpPr>
          <p:nvPr>
            <p:ph type="title"/>
          </p:nvPr>
        </p:nvSpPr>
        <p:spPr bwMode="auto">
          <a:xfrm>
            <a:off x="147638" y="192088"/>
            <a:ext cx="7015162" cy="874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376" tIns="45688" rIns="91376" bIns="45688" numCol="1" anchor="ctr" anchorCtr="0" compatLnSpc="1">
            <a:prstTxWarp prst="textNoShape">
              <a:avLst/>
            </a:prstTxWarp>
          </a:bodyPr>
          <a:lstStyle/>
          <a:p>
            <a:pPr lvl="0"/>
            <a:r>
              <a:rPr lang="en-US" smtClean="0"/>
              <a:t>Click to edit Master title style</a:t>
            </a:r>
          </a:p>
        </p:txBody>
      </p:sp>
      <p:sp>
        <p:nvSpPr>
          <p:cNvPr id="1028" name="Rectangle 3"/>
          <p:cNvSpPr>
            <a:spLocks noGrp="1" noChangeArrowheads="1"/>
          </p:cNvSpPr>
          <p:nvPr>
            <p:ph type="body" idx="1"/>
          </p:nvPr>
        </p:nvSpPr>
        <p:spPr bwMode="auto">
          <a:xfrm>
            <a:off x="228600" y="1676400"/>
            <a:ext cx="8229600" cy="449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376" tIns="45688" rIns="91376" bIns="45688"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Tree>
    <p:extLst>
      <p:ext uri="{BB962C8B-B14F-4D97-AF65-F5344CB8AC3E}">
        <p14:creationId xmlns:p14="http://schemas.microsoft.com/office/powerpoint/2010/main" val="542212765"/>
      </p:ext>
    </p:extLst>
  </p:cSld>
  <p:clrMap bg1="lt1" tx1="dk1" bg2="lt2" tx2="dk2" accent1="accent1" accent2="accent2" accent3="accent3" accent4="accent4" accent5="accent5" accent6="accent6" hlink="hlink" folHlink="folHlink"/>
  <p:sldLayoutIdLst>
    <p:sldLayoutId id="2147485359" r:id="rId1"/>
    <p:sldLayoutId id="2147485360" r:id="rId2"/>
    <p:sldLayoutId id="2147485361" r:id="rId3"/>
    <p:sldLayoutId id="2147485362" r:id="rId4"/>
  </p:sldLayoutIdLst>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6880" algn="l" rtl="0" fontAlgn="base">
        <a:spcBef>
          <a:spcPct val="0"/>
        </a:spcBef>
        <a:spcAft>
          <a:spcPct val="0"/>
        </a:spcAft>
        <a:defRPr sz="3200" b="1">
          <a:solidFill>
            <a:schemeClr val="bg1"/>
          </a:solidFill>
          <a:latin typeface="Arial" charset="0"/>
          <a:cs typeface="Arial" charset="0"/>
        </a:defRPr>
      </a:lvl6pPr>
      <a:lvl7pPr marL="913758" algn="l" rtl="0" fontAlgn="base">
        <a:spcBef>
          <a:spcPct val="0"/>
        </a:spcBef>
        <a:spcAft>
          <a:spcPct val="0"/>
        </a:spcAft>
        <a:defRPr sz="3200" b="1">
          <a:solidFill>
            <a:schemeClr val="bg1"/>
          </a:solidFill>
          <a:latin typeface="Arial" charset="0"/>
          <a:cs typeface="Arial" charset="0"/>
        </a:defRPr>
      </a:lvl7pPr>
      <a:lvl8pPr marL="1370639" algn="l" rtl="0" fontAlgn="base">
        <a:spcBef>
          <a:spcPct val="0"/>
        </a:spcBef>
        <a:spcAft>
          <a:spcPct val="0"/>
        </a:spcAft>
        <a:defRPr sz="3200" b="1">
          <a:solidFill>
            <a:schemeClr val="bg1"/>
          </a:solidFill>
          <a:latin typeface="Arial" charset="0"/>
          <a:cs typeface="Arial" charset="0"/>
        </a:defRPr>
      </a:lvl8pPr>
      <a:lvl9pPr marL="1827517" algn="l" rtl="0" fontAlgn="base">
        <a:spcBef>
          <a:spcPct val="0"/>
        </a:spcBef>
        <a:spcAft>
          <a:spcPct val="0"/>
        </a:spcAft>
        <a:defRPr sz="3200" b="1">
          <a:solidFill>
            <a:schemeClr val="bg1"/>
          </a:solidFill>
          <a:latin typeface="Arial" charset="0"/>
          <a:cs typeface="Arial" charset="0"/>
        </a:defRPr>
      </a:lvl9pPr>
    </p:titleStyle>
    <p:bodyStyle>
      <a:lvl1pPr marL="342659" indent="-342659" algn="l" rtl="0" eaLnBrk="0" fontAlgn="base" hangingPunct="0">
        <a:spcBef>
          <a:spcPct val="20000"/>
        </a:spcBef>
        <a:spcAft>
          <a:spcPct val="0"/>
        </a:spcAft>
        <a:buClr>
          <a:srgbClr val="34537C"/>
        </a:buClr>
        <a:buFont typeface="Wingdings" pitchFamily="2" charset="2"/>
        <a:buChar char="§"/>
        <a:defRPr sz="2800">
          <a:solidFill>
            <a:schemeClr val="tx1"/>
          </a:solidFill>
          <a:latin typeface="+mn-lt"/>
          <a:ea typeface="+mn-ea"/>
          <a:cs typeface="+mn-cs"/>
        </a:defRPr>
      </a:lvl1pPr>
      <a:lvl2pPr marL="742428" indent="-285548" algn="l" rtl="0" eaLnBrk="0" fontAlgn="base" hangingPunct="0">
        <a:spcBef>
          <a:spcPct val="20000"/>
        </a:spcBef>
        <a:spcAft>
          <a:spcPct val="0"/>
        </a:spcAft>
        <a:buClr>
          <a:srgbClr val="34537C"/>
        </a:buClr>
        <a:buFont typeface="Courier New" pitchFamily="49" charset="0"/>
        <a:buChar char="o"/>
        <a:defRPr sz="2400">
          <a:solidFill>
            <a:schemeClr val="tx1"/>
          </a:solidFill>
          <a:latin typeface="+mn-lt"/>
          <a:cs typeface="+mn-cs"/>
        </a:defRPr>
      </a:lvl2pPr>
      <a:lvl3pPr marL="1142199" indent="-228439" algn="l" rtl="0" eaLnBrk="0" fontAlgn="base" hangingPunct="0">
        <a:spcBef>
          <a:spcPct val="20000"/>
        </a:spcBef>
        <a:spcAft>
          <a:spcPct val="0"/>
        </a:spcAft>
        <a:buClr>
          <a:srgbClr val="34537C"/>
        </a:buClr>
        <a:buFont typeface="Arial" pitchFamily="34" charset="0"/>
        <a:buChar char="•"/>
        <a:defRPr sz="2400">
          <a:solidFill>
            <a:schemeClr val="tx1"/>
          </a:solidFill>
          <a:latin typeface="+mn-lt"/>
          <a:cs typeface="+mn-cs"/>
        </a:defRPr>
      </a:lvl3pPr>
      <a:lvl4pPr marL="1599077" indent="-228439"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4pPr>
      <a:lvl5pPr marL="2055957" indent="-228439"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5pPr>
      <a:lvl6pPr marL="2512836" indent="-228439" algn="l" rtl="0" fontAlgn="base">
        <a:spcBef>
          <a:spcPct val="20000"/>
        </a:spcBef>
        <a:spcAft>
          <a:spcPct val="0"/>
        </a:spcAft>
        <a:buClr>
          <a:srgbClr val="34537C"/>
        </a:buClr>
        <a:buFont typeface="Arial" charset="0"/>
        <a:buChar char="»"/>
        <a:defRPr sz="2000">
          <a:solidFill>
            <a:schemeClr val="tx1"/>
          </a:solidFill>
          <a:latin typeface="+mn-lt"/>
          <a:cs typeface="+mn-cs"/>
        </a:defRPr>
      </a:lvl6pPr>
      <a:lvl7pPr marL="2969716" indent="-228439" algn="l" rtl="0" fontAlgn="base">
        <a:spcBef>
          <a:spcPct val="20000"/>
        </a:spcBef>
        <a:spcAft>
          <a:spcPct val="0"/>
        </a:spcAft>
        <a:buClr>
          <a:srgbClr val="34537C"/>
        </a:buClr>
        <a:buFont typeface="Arial" charset="0"/>
        <a:buChar char="»"/>
        <a:defRPr sz="2000">
          <a:solidFill>
            <a:schemeClr val="tx1"/>
          </a:solidFill>
          <a:latin typeface="+mn-lt"/>
          <a:cs typeface="+mn-cs"/>
        </a:defRPr>
      </a:lvl7pPr>
      <a:lvl8pPr marL="3426595" indent="-228439" algn="l" rtl="0" fontAlgn="base">
        <a:spcBef>
          <a:spcPct val="20000"/>
        </a:spcBef>
        <a:spcAft>
          <a:spcPct val="0"/>
        </a:spcAft>
        <a:buClr>
          <a:srgbClr val="34537C"/>
        </a:buClr>
        <a:buFont typeface="Arial" charset="0"/>
        <a:buChar char="»"/>
        <a:defRPr sz="2000">
          <a:solidFill>
            <a:schemeClr val="tx1"/>
          </a:solidFill>
          <a:latin typeface="+mn-lt"/>
          <a:cs typeface="+mn-cs"/>
        </a:defRPr>
      </a:lvl8pPr>
      <a:lvl9pPr marL="3883472" indent="-228439" algn="l" rtl="0" fontAlgn="base">
        <a:spcBef>
          <a:spcPct val="20000"/>
        </a:spcBef>
        <a:spcAft>
          <a:spcPct val="0"/>
        </a:spcAft>
        <a:buClr>
          <a:srgbClr val="34537C"/>
        </a:buClr>
        <a:buFont typeface="Arial" charset="0"/>
        <a:buChar char="»"/>
        <a:defRPr sz="2000">
          <a:solidFill>
            <a:schemeClr val="tx1"/>
          </a:solidFill>
          <a:latin typeface="+mn-lt"/>
          <a:cs typeface="+mn-cs"/>
        </a:defRPr>
      </a:lvl9pPr>
    </p:bodyStyle>
    <p:otherStyle>
      <a:defPPr>
        <a:defRPr lang="en-US"/>
      </a:defPPr>
      <a:lvl1pPr marL="0" algn="l" defTabSz="913758" rtl="0" eaLnBrk="1" latinLnBrk="0" hangingPunct="1">
        <a:defRPr sz="1800" kern="1200">
          <a:solidFill>
            <a:schemeClr val="tx1"/>
          </a:solidFill>
          <a:latin typeface="+mn-lt"/>
          <a:ea typeface="+mn-ea"/>
          <a:cs typeface="+mn-cs"/>
        </a:defRPr>
      </a:lvl1pPr>
      <a:lvl2pPr marL="456880" algn="l" defTabSz="913758" rtl="0" eaLnBrk="1" latinLnBrk="0" hangingPunct="1">
        <a:defRPr sz="1800" kern="1200">
          <a:solidFill>
            <a:schemeClr val="tx1"/>
          </a:solidFill>
          <a:latin typeface="+mn-lt"/>
          <a:ea typeface="+mn-ea"/>
          <a:cs typeface="+mn-cs"/>
        </a:defRPr>
      </a:lvl2pPr>
      <a:lvl3pPr marL="913758" algn="l" defTabSz="913758" rtl="0" eaLnBrk="1" latinLnBrk="0" hangingPunct="1">
        <a:defRPr sz="1800" kern="1200">
          <a:solidFill>
            <a:schemeClr val="tx1"/>
          </a:solidFill>
          <a:latin typeface="+mn-lt"/>
          <a:ea typeface="+mn-ea"/>
          <a:cs typeface="+mn-cs"/>
        </a:defRPr>
      </a:lvl3pPr>
      <a:lvl4pPr marL="1370639" algn="l" defTabSz="913758" rtl="0" eaLnBrk="1" latinLnBrk="0" hangingPunct="1">
        <a:defRPr sz="1800" kern="1200">
          <a:solidFill>
            <a:schemeClr val="tx1"/>
          </a:solidFill>
          <a:latin typeface="+mn-lt"/>
          <a:ea typeface="+mn-ea"/>
          <a:cs typeface="+mn-cs"/>
        </a:defRPr>
      </a:lvl4pPr>
      <a:lvl5pPr marL="1827517" algn="l" defTabSz="913758" rtl="0" eaLnBrk="1" latinLnBrk="0" hangingPunct="1">
        <a:defRPr sz="1800" kern="1200">
          <a:solidFill>
            <a:schemeClr val="tx1"/>
          </a:solidFill>
          <a:latin typeface="+mn-lt"/>
          <a:ea typeface="+mn-ea"/>
          <a:cs typeface="+mn-cs"/>
        </a:defRPr>
      </a:lvl5pPr>
      <a:lvl6pPr marL="2284398" algn="l" defTabSz="913758" rtl="0" eaLnBrk="1" latinLnBrk="0" hangingPunct="1">
        <a:defRPr sz="1800" kern="1200">
          <a:solidFill>
            <a:schemeClr val="tx1"/>
          </a:solidFill>
          <a:latin typeface="+mn-lt"/>
          <a:ea typeface="+mn-ea"/>
          <a:cs typeface="+mn-cs"/>
        </a:defRPr>
      </a:lvl6pPr>
      <a:lvl7pPr marL="2741275" algn="l" defTabSz="913758" rtl="0" eaLnBrk="1" latinLnBrk="0" hangingPunct="1">
        <a:defRPr sz="1800" kern="1200">
          <a:solidFill>
            <a:schemeClr val="tx1"/>
          </a:solidFill>
          <a:latin typeface="+mn-lt"/>
          <a:ea typeface="+mn-ea"/>
          <a:cs typeface="+mn-cs"/>
        </a:defRPr>
      </a:lvl7pPr>
      <a:lvl8pPr marL="3198156" algn="l" defTabSz="913758" rtl="0" eaLnBrk="1" latinLnBrk="0" hangingPunct="1">
        <a:defRPr sz="1800" kern="1200">
          <a:solidFill>
            <a:schemeClr val="tx1"/>
          </a:solidFill>
          <a:latin typeface="+mn-lt"/>
          <a:ea typeface="+mn-ea"/>
          <a:cs typeface="+mn-cs"/>
        </a:defRPr>
      </a:lvl8pPr>
      <a:lvl9pPr marL="3655033" algn="l" defTabSz="91375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grants.nih.gov/grants/new_investigators/" TargetMode="External"/><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4.xml"/><Relationship Id="rId6" Type="http://schemas.openxmlformats.org/officeDocument/2006/relationships/image" Target="../media/image22.png"/><Relationship Id="rId5" Type="http://schemas.openxmlformats.org/officeDocument/2006/relationships/hyperlink" Target="mailto:Emily.greenspan@nih.gov" TargetMode="External"/><Relationship Id="rId4" Type="http://schemas.openxmlformats.org/officeDocument/2006/relationships/hyperlink" Target="http://provocativequestions.nci.nih.gov/"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3.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hyperlink" Target="http://provocativequestions.nci.nih.gov/" TargetMode="External"/><Relationship Id="rId4" Type="http://schemas.openxmlformats.org/officeDocument/2006/relationships/image" Target="../media/image14.jpeg"/></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4.jpeg"/><Relationship Id="rId7" Type="http://schemas.openxmlformats.org/officeDocument/2006/relationships/diagramColors" Target="../diagrams/colors1.xm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7"/>
          <p:cNvSpPr>
            <a:spLocks noGrp="1"/>
          </p:cNvSpPr>
          <p:nvPr>
            <p:ph type="ctrTitle"/>
          </p:nvPr>
        </p:nvSpPr>
        <p:spPr>
          <a:xfrm>
            <a:off x="476252" y="2918880"/>
            <a:ext cx="8157459" cy="892552"/>
          </a:xfrm>
          <a:ln w="9525"/>
        </p:spPr>
        <p:txBody>
          <a:bodyPr/>
          <a:lstStyle/>
          <a:p>
            <a:r>
              <a:rPr lang="en-US" altLang="en-US" sz="2600" dirty="0"/>
              <a:t>The NCI's Provocative Questions Initiative: Program Overview and </a:t>
            </a:r>
            <a:r>
              <a:rPr lang="en-US" altLang="en-US" sz="2600" dirty="0" smtClean="0"/>
              <a:t>Current Opportunities</a:t>
            </a:r>
            <a:endParaRPr lang="en-US" altLang="en-US" sz="2600" b="0" dirty="0"/>
          </a:p>
        </p:txBody>
      </p:sp>
      <p:sp>
        <p:nvSpPr>
          <p:cNvPr id="76803" name="Rectangle 3"/>
          <p:cNvSpPr>
            <a:spLocks noChangeArrowheads="1"/>
          </p:cNvSpPr>
          <p:nvPr/>
        </p:nvSpPr>
        <p:spPr bwMode="auto">
          <a:xfrm>
            <a:off x="3869753" y="5838701"/>
            <a:ext cx="1396043" cy="276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18" tIns="45709" rIns="91418" bIns="45709">
            <a:spAutoFit/>
          </a:bodyPr>
          <a:lstStyle>
            <a:lvl1pPr eaLnBrk="0" hangingPunct="0">
              <a:spcBef>
                <a:spcPct val="20000"/>
              </a:spcBef>
              <a:buClr>
                <a:srgbClr val="34537C"/>
              </a:buClr>
              <a:buFont typeface="Wingdings" pitchFamily="2" charset="2"/>
              <a:buChar char="§"/>
              <a:defRPr sz="2800">
                <a:solidFill>
                  <a:schemeClr val="tx1"/>
                </a:solidFill>
                <a:latin typeface="Arial" pitchFamily="34" charset="0"/>
                <a:cs typeface="Arial" pitchFamily="34" charset="0"/>
              </a:defRPr>
            </a:lvl1pPr>
            <a:lvl2pPr marL="742950" indent="-285750" eaLnBrk="0" hangingPunct="0">
              <a:spcBef>
                <a:spcPct val="20000"/>
              </a:spcBef>
              <a:buClr>
                <a:srgbClr val="34537C"/>
              </a:buClr>
              <a:buFont typeface="Courier New" pitchFamily="49" charset="0"/>
              <a:buChar char="o"/>
              <a:defRPr sz="2400">
                <a:solidFill>
                  <a:schemeClr val="tx1"/>
                </a:solidFill>
                <a:latin typeface="Arial" pitchFamily="34" charset="0"/>
                <a:cs typeface="Arial" pitchFamily="34" charset="0"/>
              </a:defRPr>
            </a:lvl2pPr>
            <a:lvl3pPr marL="1143000" indent="-228600" eaLnBrk="0" hangingPunct="0">
              <a:spcBef>
                <a:spcPct val="20000"/>
              </a:spcBef>
              <a:buClr>
                <a:srgbClr val="34537C"/>
              </a:buClr>
              <a:buFont typeface="Arial" pitchFamily="34" charset="0"/>
              <a:buChar char="•"/>
              <a:defRPr sz="2400">
                <a:solidFill>
                  <a:schemeClr val="tx1"/>
                </a:solidFill>
                <a:latin typeface="Arial" pitchFamily="34" charset="0"/>
                <a:cs typeface="Arial" pitchFamily="34" charset="0"/>
              </a:defRPr>
            </a:lvl3pPr>
            <a:lvl4pPr marL="1600200" indent="-228600" eaLnBrk="0" hangingPunct="0">
              <a:spcBef>
                <a:spcPct val="20000"/>
              </a:spcBef>
              <a:buClr>
                <a:srgbClr val="34537C"/>
              </a:buClr>
              <a:buFont typeface="Arial" pitchFamily="34" charset="0"/>
              <a:buChar char="•"/>
              <a:defRPr sz="2000">
                <a:solidFill>
                  <a:schemeClr val="tx1"/>
                </a:solidFill>
                <a:latin typeface="Arial" pitchFamily="34" charset="0"/>
                <a:cs typeface="Arial" pitchFamily="34" charset="0"/>
              </a:defRPr>
            </a:lvl4pPr>
            <a:lvl5pPr marL="2057400" indent="-228600" eaLnBrk="0" hangingPunct="0">
              <a:spcBef>
                <a:spcPct val="20000"/>
              </a:spcBef>
              <a:buClr>
                <a:srgbClr val="34537C"/>
              </a:buClr>
              <a:buFont typeface="Arial" pitchFamily="34" charset="0"/>
              <a:buChar char="•"/>
              <a:defRPr sz="2000">
                <a:solidFill>
                  <a:schemeClr val="tx1"/>
                </a:solidFill>
                <a:latin typeface="Arial" pitchFamily="34" charset="0"/>
                <a:cs typeface="Arial" pitchFamily="34" charset="0"/>
              </a:defRPr>
            </a:lvl5pPr>
            <a:lvl6pPr marL="25146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6pPr>
            <a:lvl7pPr marL="29718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7pPr>
            <a:lvl8pPr marL="34290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8pPr>
            <a:lvl9pPr marL="38862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9pPr>
          </a:lstStyle>
          <a:p>
            <a:pPr algn="ctr" eaLnBrk="1" hangingPunct="1">
              <a:buClrTx/>
              <a:buFontTx/>
              <a:buNone/>
            </a:pPr>
            <a:r>
              <a:rPr lang="en-US" altLang="en-US" sz="1200" b="1" dirty="0" smtClean="0">
                <a:solidFill>
                  <a:srgbClr val="7F7F7F"/>
                </a:solidFill>
              </a:rPr>
              <a:t>September</a:t>
            </a:r>
            <a:r>
              <a:rPr lang="en-US" altLang="en-US" sz="1200" b="1" dirty="0" smtClean="0">
                <a:solidFill>
                  <a:srgbClr val="7F7F7F"/>
                </a:solidFill>
              </a:rPr>
              <a:t> </a:t>
            </a:r>
            <a:r>
              <a:rPr lang="en-US" altLang="en-US" sz="1200" b="1" dirty="0" smtClean="0">
                <a:solidFill>
                  <a:srgbClr val="7F7F7F"/>
                </a:solidFill>
              </a:rPr>
              <a:t>2015</a:t>
            </a:r>
            <a:endParaRPr lang="en-US" altLang="en-US" sz="1200" b="1" dirty="0">
              <a:solidFill>
                <a:srgbClr val="7F7F7F"/>
              </a:solidFill>
            </a:endParaRPr>
          </a:p>
        </p:txBody>
      </p:sp>
      <p:sp>
        <p:nvSpPr>
          <p:cNvPr id="12" name="Rectangle 10"/>
          <p:cNvSpPr txBox="1">
            <a:spLocks noChangeArrowheads="1"/>
          </p:cNvSpPr>
          <p:nvPr/>
        </p:nvSpPr>
        <p:spPr bwMode="auto">
          <a:xfrm>
            <a:off x="952507" y="3941460"/>
            <a:ext cx="7239000" cy="1177233"/>
          </a:xfrm>
          <a:prstGeom prst="rect">
            <a:avLst/>
          </a:prstGeom>
          <a:noFill/>
          <a:ln w="9525">
            <a:noFill/>
            <a:miter lim="800000"/>
            <a:headEnd/>
            <a:tailEnd/>
          </a:ln>
        </p:spPr>
        <p:txBody>
          <a:bodyPr lIns="91418" tIns="45709" rIns="91418" bIns="45709" anchor="ctr">
            <a:spAutoFit/>
          </a:bodyPr>
          <a:lstStyle/>
          <a:p>
            <a:pPr algn="ctr" eaLnBrk="0" fontAlgn="auto" hangingPunct="0">
              <a:lnSpc>
                <a:spcPct val="150000"/>
              </a:lnSpc>
              <a:spcAft>
                <a:spcPts val="0"/>
              </a:spcAft>
              <a:defRPr/>
            </a:pPr>
            <a:r>
              <a:rPr lang="en-US" sz="1500" b="1" kern="0" dirty="0" smtClean="0">
                <a:solidFill>
                  <a:sysClr val="windowText" lastClr="000000"/>
                </a:solidFill>
                <a:latin typeface="+mn-lt"/>
                <a:cs typeface="+mn-cs"/>
              </a:rPr>
              <a:t>Emily J. Greenspan, Ph.D.</a:t>
            </a:r>
            <a:endParaRPr lang="en-US" sz="1500" b="1" kern="0" dirty="0">
              <a:solidFill>
                <a:sysClr val="windowText" lastClr="000000"/>
              </a:solidFill>
              <a:latin typeface="+mn-lt"/>
              <a:cs typeface="+mn-cs"/>
            </a:endParaRPr>
          </a:p>
          <a:p>
            <a:pPr algn="ctr" eaLnBrk="0" fontAlgn="auto" hangingPunct="0">
              <a:spcAft>
                <a:spcPts val="0"/>
              </a:spcAft>
              <a:defRPr/>
            </a:pPr>
            <a:r>
              <a:rPr lang="en-US" sz="1200" b="1" kern="0" dirty="0" smtClean="0">
                <a:solidFill>
                  <a:sysClr val="windowText" lastClr="000000"/>
                </a:solidFill>
                <a:latin typeface="+mn-lt"/>
                <a:cs typeface="+mn-cs"/>
              </a:rPr>
              <a:t>Program Director</a:t>
            </a:r>
            <a:endParaRPr lang="en-US" sz="1200" b="1" kern="0" dirty="0">
              <a:solidFill>
                <a:sysClr val="windowText" lastClr="000000"/>
              </a:solidFill>
              <a:latin typeface="+mn-lt"/>
              <a:cs typeface="+mn-cs"/>
            </a:endParaRPr>
          </a:p>
          <a:p>
            <a:pPr algn="ctr" eaLnBrk="0" fontAlgn="auto" hangingPunct="0">
              <a:spcAft>
                <a:spcPts val="0"/>
              </a:spcAft>
              <a:defRPr/>
            </a:pPr>
            <a:endParaRPr lang="en-US" sz="300" kern="0" dirty="0">
              <a:solidFill>
                <a:sysClr val="windowText" lastClr="000000"/>
              </a:solidFill>
              <a:latin typeface="+mn-lt"/>
              <a:cs typeface="+mn-cs"/>
            </a:endParaRPr>
          </a:p>
          <a:p>
            <a:pPr algn="ctr" eaLnBrk="0" fontAlgn="auto" hangingPunct="0">
              <a:spcAft>
                <a:spcPts val="0"/>
              </a:spcAft>
              <a:defRPr/>
            </a:pPr>
            <a:r>
              <a:rPr lang="en-US" sz="1100" kern="0" dirty="0">
                <a:solidFill>
                  <a:sysClr val="windowText" lastClr="000000"/>
                </a:solidFill>
                <a:latin typeface="+mn-lt"/>
                <a:cs typeface="+mn-cs"/>
              </a:rPr>
              <a:t>Center for Strategic Scientific Initiatives (CSSI)</a:t>
            </a:r>
          </a:p>
          <a:p>
            <a:pPr algn="ctr" eaLnBrk="0" fontAlgn="auto" hangingPunct="0">
              <a:spcAft>
                <a:spcPts val="0"/>
              </a:spcAft>
              <a:defRPr/>
            </a:pPr>
            <a:r>
              <a:rPr lang="en-US" sz="1100" kern="0" dirty="0">
                <a:solidFill>
                  <a:sysClr val="windowText" lastClr="000000"/>
                </a:solidFill>
                <a:latin typeface="+mn-lt"/>
                <a:cs typeface="+mn-cs"/>
              </a:rPr>
              <a:t>Office of the Director, National Cancer Institute (NCI)</a:t>
            </a:r>
          </a:p>
          <a:p>
            <a:pPr algn="ctr" eaLnBrk="0" fontAlgn="auto" hangingPunct="0">
              <a:spcAft>
                <a:spcPts val="0"/>
              </a:spcAft>
              <a:defRPr/>
            </a:pPr>
            <a:r>
              <a:rPr lang="en-US" sz="1100" kern="0" dirty="0">
                <a:solidFill>
                  <a:sysClr val="windowText" lastClr="000000"/>
                </a:solidFill>
                <a:latin typeface="+mn-lt"/>
                <a:cs typeface="+mn-cs"/>
              </a:rPr>
              <a:t>National Institutes of Health (NIH)</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104" y="174316"/>
            <a:ext cx="7772977" cy="811026"/>
          </a:xfrm>
        </p:spPr>
        <p:txBody>
          <a:bodyPr/>
          <a:lstStyle/>
          <a:p>
            <a:r>
              <a:rPr lang="en-US" sz="2800" dirty="0" smtClean="0"/>
              <a:t>Who Is Applying – Discipline </a:t>
            </a:r>
            <a:br>
              <a:rPr lang="en-US" sz="2800" dirty="0" smtClean="0"/>
            </a:br>
            <a:r>
              <a:rPr lang="en-US" sz="2800" dirty="0" smtClean="0"/>
              <a:t>and Previous Applications?</a:t>
            </a:r>
            <a:endParaRPr lang="en-US" sz="2800" dirty="0"/>
          </a:p>
        </p:txBody>
      </p:sp>
      <p:sp>
        <p:nvSpPr>
          <p:cNvPr id="22" name="Rectangle 21"/>
          <p:cNvSpPr/>
          <p:nvPr/>
        </p:nvSpPr>
        <p:spPr>
          <a:xfrm>
            <a:off x="1232798" y="6006271"/>
            <a:ext cx="6676914" cy="790727"/>
          </a:xfrm>
          <a:prstGeom prst="rect">
            <a:avLst/>
          </a:prstGeom>
          <a:noFill/>
        </p:spPr>
        <p:txBody>
          <a:bodyPr wrap="square" lIns="82039" tIns="41020" rIns="82039" bIns="41020" rtlCol="0">
            <a:spAutoFit/>
          </a:bodyPr>
          <a:lstStyle/>
          <a:p>
            <a:pPr algn="ctr"/>
            <a:r>
              <a:rPr lang="en-US" sz="1400" dirty="0" smtClean="0">
                <a:solidFill>
                  <a:schemeClr val="accent1">
                    <a:lumMod val="50000"/>
                  </a:schemeClr>
                </a:solidFill>
              </a:rPr>
              <a:t>PQ </a:t>
            </a:r>
            <a:r>
              <a:rPr lang="en-US" sz="1400" dirty="0">
                <a:solidFill>
                  <a:schemeClr val="accent1">
                    <a:lumMod val="50000"/>
                  </a:schemeClr>
                </a:solidFill>
              </a:rPr>
              <a:t>calculations based on the median over all RFAs within initiative.</a:t>
            </a:r>
          </a:p>
          <a:p>
            <a:pPr algn="ctr"/>
            <a:endParaRPr lang="en-US" sz="400" dirty="0">
              <a:solidFill>
                <a:schemeClr val="accent1">
                  <a:lumMod val="50000"/>
                </a:schemeClr>
              </a:solidFill>
            </a:endParaRPr>
          </a:p>
          <a:p>
            <a:pPr algn="ctr"/>
            <a:r>
              <a:rPr lang="en-US" sz="1400" dirty="0">
                <a:solidFill>
                  <a:schemeClr val="accent1">
                    <a:lumMod val="50000"/>
                  </a:schemeClr>
                </a:solidFill>
              </a:rPr>
              <a:t>“New Investigator” status was calculated for each investigator using rules defined by NIH: </a:t>
            </a:r>
            <a:r>
              <a:rPr lang="en-US" sz="1200" b="1" dirty="0" smtClean="0">
                <a:latin typeface="+mn-lt"/>
                <a:hlinkClick r:id="rId3"/>
              </a:rPr>
              <a:t>grants.nih.gov/grants/</a:t>
            </a:r>
            <a:r>
              <a:rPr lang="en-US" sz="1200" b="1" dirty="0" err="1" smtClean="0">
                <a:latin typeface="+mn-lt"/>
                <a:hlinkClick r:id="rId3"/>
              </a:rPr>
              <a:t>new_investigators</a:t>
            </a:r>
            <a:r>
              <a:rPr lang="en-US" sz="1200" b="1" dirty="0">
                <a:latin typeface="+mn-lt"/>
                <a:hlinkClick r:id="rId3"/>
              </a:rPr>
              <a:t>/#definition</a:t>
            </a:r>
            <a:r>
              <a:rPr lang="en-US" sz="1200" b="1" dirty="0">
                <a:latin typeface="+mn-lt"/>
              </a:rPr>
              <a:t> </a:t>
            </a:r>
          </a:p>
        </p:txBody>
      </p:sp>
      <p:graphicFrame>
        <p:nvGraphicFramePr>
          <p:cNvPr id="9" name="Table 8"/>
          <p:cNvGraphicFramePr>
            <a:graphicFrameLocks noGrp="1"/>
          </p:cNvGraphicFramePr>
          <p:nvPr>
            <p:extLst>
              <p:ext uri="{D42A27DB-BD31-4B8C-83A1-F6EECF244321}">
                <p14:modId xmlns:p14="http://schemas.microsoft.com/office/powerpoint/2010/main" val="3611361538"/>
              </p:ext>
            </p:extLst>
          </p:nvPr>
        </p:nvGraphicFramePr>
        <p:xfrm>
          <a:off x="541951" y="4289060"/>
          <a:ext cx="8013188" cy="1724808"/>
        </p:xfrm>
        <a:graphic>
          <a:graphicData uri="http://schemas.openxmlformats.org/drawingml/2006/table">
            <a:tbl>
              <a:tblPr firstRow="1" bandRow="1">
                <a:tableStyleId>{793D81CF-94F2-401A-BA57-92F5A7B2D0C5}</a:tableStyleId>
              </a:tblPr>
              <a:tblGrid>
                <a:gridCol w="3200400"/>
                <a:gridCol w="1320401"/>
                <a:gridCol w="1085993"/>
                <a:gridCol w="1324578"/>
                <a:gridCol w="1081816"/>
              </a:tblGrid>
              <a:tr h="274320">
                <a:tc rowSpan="2">
                  <a:txBody>
                    <a:bodyPr/>
                    <a:lstStyle/>
                    <a:p>
                      <a:r>
                        <a:rPr lang="en-US" sz="1400" dirty="0" smtClean="0"/>
                        <a:t>Applicant</a:t>
                      </a:r>
                      <a:r>
                        <a:rPr lang="en-US" sz="1400" baseline="0" dirty="0" smtClean="0"/>
                        <a:t> Category</a:t>
                      </a:r>
                      <a:endParaRPr lang="en-US" sz="1400" dirty="0">
                        <a:solidFill>
                          <a:schemeClr val="bg1"/>
                        </a:solidFill>
                      </a:endParaRPr>
                    </a:p>
                  </a:txBody>
                  <a:tcPr marL="83127" marR="83127" marT="40341" marB="40341" anchor="b">
                    <a:lnR w="28575" cap="flat" cmpd="sng" algn="ctr">
                      <a:solidFill>
                        <a:schemeClr val="tx1"/>
                      </a:solidFill>
                      <a:prstDash val="solid"/>
                      <a:round/>
                      <a:headEnd type="none" w="med" len="med"/>
                      <a:tailEnd type="none" w="med" len="med"/>
                    </a:lnR>
                  </a:tcPr>
                </a:tc>
                <a:tc gridSpan="2">
                  <a:txBody>
                    <a:bodyPr/>
                    <a:lstStyle/>
                    <a:p>
                      <a:pPr algn="ctr"/>
                      <a:r>
                        <a:rPr lang="en-US" sz="1400" dirty="0" smtClean="0"/>
                        <a:t>R01</a:t>
                      </a:r>
                      <a:endParaRPr lang="en-US" sz="1400" dirty="0"/>
                    </a:p>
                  </a:txBody>
                  <a:tcPr marL="83127" marR="83127" marT="40341" marB="40341"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tcPr>
                </a:tc>
                <a:tc hMerge="1">
                  <a:txBody>
                    <a:bodyPr/>
                    <a:lstStyle/>
                    <a:p>
                      <a:pPr algn="ctr"/>
                      <a:endParaRPr lang="en-US" sz="1400" dirty="0"/>
                    </a:p>
                  </a:txBody>
                  <a:tcPr/>
                </a:tc>
                <a:tc gridSpan="2">
                  <a:txBody>
                    <a:bodyPr/>
                    <a:lstStyle/>
                    <a:p>
                      <a:pPr algn="ctr"/>
                      <a:r>
                        <a:rPr lang="en-US" sz="1400" dirty="0" smtClean="0"/>
                        <a:t>R21</a:t>
                      </a:r>
                      <a:endParaRPr lang="en-US" sz="1400" dirty="0"/>
                    </a:p>
                  </a:txBody>
                  <a:tcPr marL="83127" marR="83127" marT="40341" marB="40341" anchor="b">
                    <a:lnL w="28575" cap="flat" cmpd="sng" algn="ctr">
                      <a:solidFill>
                        <a:schemeClr val="tx1"/>
                      </a:solidFill>
                      <a:prstDash val="solid"/>
                      <a:round/>
                      <a:headEnd type="none" w="med" len="med"/>
                      <a:tailEnd type="none" w="med" len="med"/>
                    </a:lnL>
                  </a:tcPr>
                </a:tc>
                <a:tc hMerge="1">
                  <a:txBody>
                    <a:bodyPr/>
                    <a:lstStyle/>
                    <a:p>
                      <a:pPr algn="ctr"/>
                      <a:endParaRPr lang="en-US" sz="1400" dirty="0"/>
                    </a:p>
                  </a:txBody>
                  <a:tcPr/>
                </a:tc>
              </a:tr>
              <a:tr h="548640">
                <a:tc vMerge="1">
                  <a:txBody>
                    <a:bodyPr/>
                    <a:lstStyle/>
                    <a:p>
                      <a:endParaRPr lang="en-US"/>
                    </a:p>
                  </a:txBody>
                  <a:tcPr/>
                </a:tc>
                <a:tc>
                  <a:txBody>
                    <a:bodyPr/>
                    <a:lstStyle/>
                    <a:p>
                      <a:pPr algn="ctr"/>
                      <a:r>
                        <a:rPr lang="en-US" sz="1400" dirty="0" smtClean="0"/>
                        <a:t>Percent</a:t>
                      </a:r>
                      <a:r>
                        <a:rPr lang="en-US" sz="1400" baseline="0" dirty="0" smtClean="0"/>
                        <a:t> of Applications</a:t>
                      </a:r>
                      <a:endParaRPr lang="en-US" sz="1400" dirty="0">
                        <a:solidFill>
                          <a:schemeClr val="bg1"/>
                        </a:solidFill>
                      </a:endParaRPr>
                    </a:p>
                  </a:txBody>
                  <a:tcPr marL="83127" marR="83127" marT="40341" marB="40341" anchor="b">
                    <a:lnL w="28575" cap="flat" cmpd="sng" algn="ctr">
                      <a:solidFill>
                        <a:schemeClr val="tx1"/>
                      </a:solidFill>
                      <a:prstDash val="solid"/>
                      <a:round/>
                      <a:headEnd type="none" w="med" len="med"/>
                      <a:tailEnd type="none" w="med" len="med"/>
                    </a:lnL>
                  </a:tcPr>
                </a:tc>
                <a:tc>
                  <a:txBody>
                    <a:bodyPr/>
                    <a:lstStyle/>
                    <a:p>
                      <a:pPr algn="ctr"/>
                      <a:r>
                        <a:rPr lang="en-US" sz="1400" dirty="0" smtClean="0"/>
                        <a:t>R01 Percentile</a:t>
                      </a:r>
                      <a:endParaRPr lang="en-US" sz="1400" dirty="0">
                        <a:solidFill>
                          <a:schemeClr val="bg1"/>
                        </a:solidFill>
                      </a:endParaRPr>
                    </a:p>
                  </a:txBody>
                  <a:tcPr marL="83127" marR="83127" marT="40341" marB="40341" anchor="b">
                    <a:lnR w="28575" cap="flat" cmpd="sng" algn="ctr">
                      <a:solidFill>
                        <a:schemeClr val="tx1"/>
                      </a:solidFill>
                      <a:prstDash val="solid"/>
                      <a:round/>
                      <a:headEnd type="none" w="med" len="med"/>
                      <a:tailEnd type="none" w="med" len="med"/>
                    </a:lnR>
                  </a:tcPr>
                </a:tc>
                <a:tc>
                  <a:txBody>
                    <a:bodyPr/>
                    <a:lstStyle/>
                    <a:p>
                      <a:pPr algn="ctr"/>
                      <a:r>
                        <a:rPr lang="en-US" sz="1400" dirty="0" smtClean="0"/>
                        <a:t>Percent</a:t>
                      </a:r>
                      <a:r>
                        <a:rPr lang="en-US" sz="1400" baseline="0" dirty="0" smtClean="0"/>
                        <a:t> of Applications</a:t>
                      </a:r>
                      <a:endParaRPr lang="en-US" sz="1400" dirty="0">
                        <a:solidFill>
                          <a:schemeClr val="bg1"/>
                        </a:solidFill>
                      </a:endParaRPr>
                    </a:p>
                  </a:txBody>
                  <a:tcPr marL="83127" marR="83127" marT="40341" marB="40341" anchor="b">
                    <a:lnL w="28575" cap="flat" cmpd="sng" algn="ctr">
                      <a:solidFill>
                        <a:schemeClr val="tx1"/>
                      </a:solidFill>
                      <a:prstDash val="solid"/>
                      <a:round/>
                      <a:headEnd type="none" w="med" len="med"/>
                      <a:tailEnd type="none" w="med" len="med"/>
                    </a:lnL>
                  </a:tcPr>
                </a:tc>
                <a:tc>
                  <a:txBody>
                    <a:bodyPr/>
                    <a:lstStyle/>
                    <a:p>
                      <a:pPr algn="ctr"/>
                      <a:r>
                        <a:rPr lang="en-US" sz="1400" dirty="0" smtClean="0"/>
                        <a:t>R21 Percentile</a:t>
                      </a:r>
                      <a:endParaRPr lang="en-US" sz="1400" dirty="0">
                        <a:solidFill>
                          <a:schemeClr val="bg1"/>
                        </a:solidFill>
                      </a:endParaRPr>
                    </a:p>
                  </a:txBody>
                  <a:tcPr marL="83127" marR="83127" marT="40341" marB="40341" anchor="b"/>
                </a:tc>
              </a:tr>
              <a:tr h="274320">
                <a:tc>
                  <a:txBody>
                    <a:bodyPr/>
                    <a:lstStyle/>
                    <a:p>
                      <a:r>
                        <a:rPr lang="en-US" sz="1400" dirty="0" smtClean="0"/>
                        <a:t>New</a:t>
                      </a:r>
                      <a:r>
                        <a:rPr lang="en-US" sz="1400" baseline="0" dirty="0" smtClean="0"/>
                        <a:t> Investigator (NIH Definition)</a:t>
                      </a:r>
                      <a:endParaRPr lang="en-US" sz="1400" dirty="0"/>
                    </a:p>
                  </a:txBody>
                  <a:tcPr marL="83127" marR="83127" marT="40341" marB="40341" anchor="b">
                    <a:lnR w="28575" cap="flat" cmpd="sng" algn="ctr">
                      <a:solidFill>
                        <a:schemeClr val="tx1"/>
                      </a:solidFill>
                      <a:prstDash val="solid"/>
                      <a:round/>
                      <a:headEnd type="none" w="med" len="med"/>
                      <a:tailEnd type="none" w="med" len="med"/>
                    </a:lnR>
                  </a:tcPr>
                </a:tc>
                <a:tc>
                  <a:txBody>
                    <a:bodyPr/>
                    <a:lstStyle/>
                    <a:p>
                      <a:pPr algn="ctr"/>
                      <a:r>
                        <a:rPr lang="en-US" sz="1400" dirty="0" smtClean="0"/>
                        <a:t>31.1%</a:t>
                      </a:r>
                      <a:endParaRPr lang="en-US" sz="1400" dirty="0"/>
                    </a:p>
                  </a:txBody>
                  <a:tcPr marL="83127" marR="83127" marT="40341" marB="40341" anchor="b">
                    <a:lnL w="28575" cap="flat" cmpd="sng" algn="ctr">
                      <a:solidFill>
                        <a:schemeClr val="tx1"/>
                      </a:solidFill>
                      <a:prstDash val="solid"/>
                      <a:round/>
                      <a:headEnd type="none" w="med" len="med"/>
                      <a:tailEnd type="none" w="med" len="med"/>
                    </a:lnL>
                  </a:tcPr>
                </a:tc>
                <a:tc>
                  <a:txBody>
                    <a:bodyPr/>
                    <a:lstStyle/>
                    <a:p>
                      <a:pPr algn="ctr"/>
                      <a:r>
                        <a:rPr lang="en-US" sz="1400" dirty="0" smtClean="0"/>
                        <a:t>47</a:t>
                      </a:r>
                      <a:r>
                        <a:rPr lang="en-US" sz="1400" baseline="30000" dirty="0" smtClean="0"/>
                        <a:t>th</a:t>
                      </a:r>
                      <a:r>
                        <a:rPr lang="en-US" sz="1400" dirty="0" smtClean="0"/>
                        <a:t> </a:t>
                      </a:r>
                      <a:endParaRPr lang="en-US" sz="1400" dirty="0"/>
                    </a:p>
                  </a:txBody>
                  <a:tcPr marL="83127" marR="83127" marT="40341" marB="40341" anchor="b">
                    <a:lnR w="28575" cap="flat" cmpd="sng" algn="ctr">
                      <a:solidFill>
                        <a:schemeClr val="tx1"/>
                      </a:solidFill>
                      <a:prstDash val="solid"/>
                      <a:round/>
                      <a:headEnd type="none" w="med" len="med"/>
                      <a:tailEnd type="none" w="med" len="med"/>
                    </a:lnR>
                  </a:tcPr>
                </a:tc>
                <a:tc>
                  <a:txBody>
                    <a:bodyPr/>
                    <a:lstStyle/>
                    <a:p>
                      <a:pPr algn="ctr"/>
                      <a:r>
                        <a:rPr lang="en-US" sz="1400" dirty="0" smtClean="0"/>
                        <a:t>50.0%</a:t>
                      </a:r>
                      <a:endParaRPr lang="en-US" sz="1400" dirty="0"/>
                    </a:p>
                  </a:txBody>
                  <a:tcPr marL="83127" marR="83127" marT="40341" marB="40341" anchor="b">
                    <a:lnL w="28575" cap="flat" cmpd="sng" algn="ctr">
                      <a:solidFill>
                        <a:schemeClr val="tx1"/>
                      </a:solidFill>
                      <a:prstDash val="solid"/>
                      <a:round/>
                      <a:headEnd type="none" w="med" len="med"/>
                      <a:tailEnd type="none" w="med" len="med"/>
                    </a:lnL>
                  </a:tcPr>
                </a:tc>
                <a:tc>
                  <a:txBody>
                    <a:bodyPr/>
                    <a:lstStyle/>
                    <a:p>
                      <a:pPr algn="ctr"/>
                      <a:r>
                        <a:rPr lang="en-US" sz="1400" dirty="0" smtClean="0"/>
                        <a:t>28</a:t>
                      </a:r>
                      <a:r>
                        <a:rPr lang="en-US" sz="1400" baseline="30000" dirty="0" smtClean="0"/>
                        <a:t>th</a:t>
                      </a:r>
                      <a:endParaRPr lang="en-US" sz="1400" dirty="0"/>
                    </a:p>
                  </a:txBody>
                  <a:tcPr marL="83127" marR="83127" marT="40341" marB="40341" anchor="b"/>
                </a:tc>
              </a:tr>
              <a:tr h="274320">
                <a:tc>
                  <a:txBody>
                    <a:bodyPr/>
                    <a:lstStyle/>
                    <a:p>
                      <a:r>
                        <a:rPr lang="en-US" sz="1400" dirty="0" smtClean="0"/>
                        <a:t>First</a:t>
                      </a:r>
                      <a:r>
                        <a:rPr lang="en-US" sz="1400" baseline="0" dirty="0" smtClean="0"/>
                        <a:t> NCI Application </a:t>
                      </a:r>
                      <a:endParaRPr lang="en-US" sz="1400" dirty="0"/>
                    </a:p>
                  </a:txBody>
                  <a:tcPr marL="83127" marR="83127" marT="40341" marB="40341" anchor="b">
                    <a:lnR w="28575" cap="flat" cmpd="sng" algn="ctr">
                      <a:solidFill>
                        <a:schemeClr val="tx1"/>
                      </a:solidFill>
                      <a:prstDash val="solid"/>
                      <a:round/>
                      <a:headEnd type="none" w="med" len="med"/>
                      <a:tailEnd type="none" w="med" len="med"/>
                    </a:lnR>
                  </a:tcPr>
                </a:tc>
                <a:tc>
                  <a:txBody>
                    <a:bodyPr/>
                    <a:lstStyle/>
                    <a:p>
                      <a:pPr algn="ctr"/>
                      <a:r>
                        <a:rPr lang="en-US" sz="1400" dirty="0" smtClean="0"/>
                        <a:t>14.5%</a:t>
                      </a:r>
                      <a:endParaRPr lang="en-US" sz="1400" dirty="0"/>
                    </a:p>
                  </a:txBody>
                  <a:tcPr marL="83127" marR="83127" marT="40341" marB="40341" anchor="b">
                    <a:lnL w="28575" cap="flat" cmpd="sng" algn="ctr">
                      <a:solidFill>
                        <a:schemeClr val="tx1"/>
                      </a:solidFill>
                      <a:prstDash val="solid"/>
                      <a:round/>
                      <a:headEnd type="none" w="med" len="med"/>
                      <a:tailEnd type="none" w="med" len="med"/>
                    </a:lnL>
                  </a:tcPr>
                </a:tc>
                <a:tc>
                  <a:txBody>
                    <a:bodyPr/>
                    <a:lstStyle/>
                    <a:p>
                      <a:pPr algn="ctr"/>
                      <a:r>
                        <a:rPr lang="en-US" sz="1400" dirty="0" smtClean="0"/>
                        <a:t>54</a:t>
                      </a:r>
                      <a:r>
                        <a:rPr lang="en-US" sz="1400" baseline="30000" dirty="0" smtClean="0"/>
                        <a:t>th</a:t>
                      </a:r>
                      <a:endParaRPr lang="en-US" sz="1400" dirty="0"/>
                    </a:p>
                  </a:txBody>
                  <a:tcPr marL="83127" marR="83127" marT="40341" marB="40341" anchor="b">
                    <a:lnR w="28575" cap="flat" cmpd="sng" algn="ctr">
                      <a:solidFill>
                        <a:schemeClr val="tx1"/>
                      </a:solidFill>
                      <a:prstDash val="solid"/>
                      <a:round/>
                      <a:headEnd type="none" w="med" len="med"/>
                      <a:tailEnd type="none" w="med" len="med"/>
                    </a:lnR>
                  </a:tcPr>
                </a:tc>
                <a:tc>
                  <a:txBody>
                    <a:bodyPr/>
                    <a:lstStyle/>
                    <a:p>
                      <a:pPr algn="ctr"/>
                      <a:r>
                        <a:rPr lang="en-US" sz="1400" dirty="0" smtClean="0"/>
                        <a:t>22.9%</a:t>
                      </a:r>
                      <a:endParaRPr lang="en-US" sz="1400" dirty="0"/>
                    </a:p>
                  </a:txBody>
                  <a:tcPr marL="83127" marR="83127" marT="40341" marB="40341" anchor="b">
                    <a:lnL w="28575" cap="flat" cmpd="sng" algn="ctr">
                      <a:solidFill>
                        <a:schemeClr val="tx1"/>
                      </a:solidFill>
                      <a:prstDash val="solid"/>
                      <a:round/>
                      <a:headEnd type="none" w="med" len="med"/>
                      <a:tailEnd type="none" w="med" len="med"/>
                    </a:lnL>
                  </a:tcPr>
                </a:tc>
                <a:tc>
                  <a:txBody>
                    <a:bodyPr/>
                    <a:lstStyle/>
                    <a:p>
                      <a:pPr algn="ctr"/>
                      <a:r>
                        <a:rPr lang="en-US" sz="1400" dirty="0" smtClean="0"/>
                        <a:t>56</a:t>
                      </a:r>
                      <a:r>
                        <a:rPr lang="en-US" sz="1400" baseline="30000" dirty="0" smtClean="0"/>
                        <a:t>th</a:t>
                      </a:r>
                      <a:endParaRPr lang="en-US" sz="1400" dirty="0"/>
                    </a:p>
                  </a:txBody>
                  <a:tcPr marL="83127" marR="83127" marT="40341" marB="40341" anchor="b"/>
                </a:tc>
              </a:tr>
              <a:tr h="274320">
                <a:tc>
                  <a:txBody>
                    <a:bodyPr/>
                    <a:lstStyle/>
                    <a:p>
                      <a:r>
                        <a:rPr lang="en-US" sz="1400" dirty="0" smtClean="0"/>
                        <a:t>First</a:t>
                      </a:r>
                      <a:r>
                        <a:rPr lang="en-US" sz="1400" baseline="0" dirty="0" smtClean="0"/>
                        <a:t> NIH Application</a:t>
                      </a:r>
                      <a:endParaRPr lang="en-US" sz="1400" dirty="0"/>
                    </a:p>
                  </a:txBody>
                  <a:tcPr marL="83127" marR="83127" marT="40341" marB="40341" anchor="b">
                    <a:lnR w="28575" cap="flat" cmpd="sng" algn="ctr">
                      <a:solidFill>
                        <a:schemeClr val="tx1"/>
                      </a:solidFill>
                      <a:prstDash val="solid"/>
                      <a:round/>
                      <a:headEnd type="none" w="med" len="med"/>
                      <a:tailEnd type="none" w="med" len="med"/>
                    </a:lnR>
                  </a:tcPr>
                </a:tc>
                <a:tc>
                  <a:txBody>
                    <a:bodyPr/>
                    <a:lstStyle/>
                    <a:p>
                      <a:pPr algn="ctr"/>
                      <a:r>
                        <a:rPr lang="en-US" sz="1400" dirty="0" smtClean="0"/>
                        <a:t>6.0%</a:t>
                      </a:r>
                      <a:endParaRPr lang="en-US" sz="1400" dirty="0"/>
                    </a:p>
                  </a:txBody>
                  <a:tcPr marL="83127" marR="83127" marT="40341" marB="40341" anchor="b">
                    <a:lnL w="28575" cap="flat" cmpd="sng" algn="ctr">
                      <a:solidFill>
                        <a:schemeClr val="tx1"/>
                      </a:solidFill>
                      <a:prstDash val="solid"/>
                      <a:round/>
                      <a:headEnd type="none" w="med" len="med"/>
                      <a:tailEnd type="none" w="med" len="med"/>
                    </a:lnL>
                  </a:tcPr>
                </a:tc>
                <a:tc>
                  <a:txBody>
                    <a:bodyPr/>
                    <a:lstStyle/>
                    <a:p>
                      <a:pPr algn="ctr"/>
                      <a:r>
                        <a:rPr lang="en-US" sz="1400" dirty="0" smtClean="0"/>
                        <a:t>63</a:t>
                      </a:r>
                      <a:r>
                        <a:rPr lang="en-US" sz="1400" baseline="30000" dirty="0" smtClean="0"/>
                        <a:t>rd</a:t>
                      </a:r>
                      <a:r>
                        <a:rPr lang="en-US" sz="1400" dirty="0" smtClean="0"/>
                        <a:t> </a:t>
                      </a:r>
                      <a:endParaRPr lang="en-US" sz="1400" dirty="0"/>
                    </a:p>
                  </a:txBody>
                  <a:tcPr marL="83127" marR="83127" marT="40341" marB="40341" anchor="b">
                    <a:lnR w="28575" cap="flat" cmpd="sng" algn="ctr">
                      <a:solidFill>
                        <a:schemeClr val="tx1"/>
                      </a:solidFill>
                      <a:prstDash val="solid"/>
                      <a:round/>
                      <a:headEnd type="none" w="med" len="med"/>
                      <a:tailEnd type="none" w="med" len="med"/>
                    </a:lnR>
                  </a:tcPr>
                </a:tc>
                <a:tc>
                  <a:txBody>
                    <a:bodyPr/>
                    <a:lstStyle/>
                    <a:p>
                      <a:pPr algn="ctr"/>
                      <a:r>
                        <a:rPr lang="en-US" sz="1400" dirty="0" smtClean="0"/>
                        <a:t>10.8%</a:t>
                      </a:r>
                      <a:endParaRPr lang="en-US" sz="1400" dirty="0"/>
                    </a:p>
                  </a:txBody>
                  <a:tcPr marL="83127" marR="83127" marT="40341" marB="40341" anchor="b">
                    <a:lnL w="28575" cap="flat" cmpd="sng" algn="ctr">
                      <a:solidFill>
                        <a:schemeClr val="tx1"/>
                      </a:solidFill>
                      <a:prstDash val="solid"/>
                      <a:round/>
                      <a:headEnd type="none" w="med" len="med"/>
                      <a:tailEnd type="none" w="med" len="med"/>
                    </a:lnL>
                  </a:tcPr>
                </a:tc>
                <a:tc>
                  <a:txBody>
                    <a:bodyPr/>
                    <a:lstStyle/>
                    <a:p>
                      <a:pPr algn="ctr"/>
                      <a:r>
                        <a:rPr lang="en-US" sz="1400" dirty="0" smtClean="0"/>
                        <a:t>52</a:t>
                      </a:r>
                      <a:r>
                        <a:rPr lang="en-US" sz="1400" baseline="30000" dirty="0" smtClean="0"/>
                        <a:t>nd</a:t>
                      </a:r>
                      <a:r>
                        <a:rPr lang="en-US" sz="1400" dirty="0" smtClean="0"/>
                        <a:t> </a:t>
                      </a:r>
                      <a:endParaRPr lang="en-US" sz="1400" dirty="0"/>
                    </a:p>
                  </a:txBody>
                  <a:tcPr marL="83127" marR="83127" marT="40341" marB="40341" anchor="b"/>
                </a:tc>
              </a:tr>
            </a:tbl>
          </a:graphicData>
        </a:graphic>
      </p:graphicFrame>
      <p:sp>
        <p:nvSpPr>
          <p:cNvPr id="10" name="TextBox 9"/>
          <p:cNvSpPr txBox="1"/>
          <p:nvPr/>
        </p:nvSpPr>
        <p:spPr>
          <a:xfrm>
            <a:off x="786301" y="3965081"/>
            <a:ext cx="7567771" cy="329062"/>
          </a:xfrm>
          <a:prstGeom prst="rect">
            <a:avLst/>
          </a:prstGeom>
          <a:noFill/>
        </p:spPr>
        <p:txBody>
          <a:bodyPr wrap="none" lIns="82039" tIns="41020" rIns="82039" bIns="41020" rtlCol="0">
            <a:spAutoFit/>
          </a:bodyPr>
          <a:lstStyle/>
          <a:p>
            <a:pPr algn="ctr"/>
            <a:r>
              <a:rPr lang="en-US" sz="1600" b="1" dirty="0">
                <a:latin typeface="+mj-lt"/>
              </a:rPr>
              <a:t>Percentile Relative to NCI’s 2010 Funding </a:t>
            </a:r>
            <a:r>
              <a:rPr lang="en-US" sz="1600" b="1" dirty="0" smtClean="0">
                <a:latin typeface="+mj-lt"/>
              </a:rPr>
              <a:t>Opportunities – </a:t>
            </a:r>
            <a:r>
              <a:rPr lang="en-US" sz="1600" b="1" i="1" dirty="0" smtClean="0">
                <a:latin typeface="+mj-lt"/>
              </a:rPr>
              <a:t>2011 &amp; 2012 RFAs</a:t>
            </a:r>
            <a:endParaRPr lang="en-US" sz="1600" b="1" i="1" dirty="0">
              <a:latin typeface="+mj-lt"/>
            </a:endParaRPr>
          </a:p>
        </p:txBody>
      </p:sp>
      <p:sp>
        <p:nvSpPr>
          <p:cNvPr id="11" name="Rectangle 10"/>
          <p:cNvSpPr/>
          <p:nvPr/>
        </p:nvSpPr>
        <p:spPr bwMode="auto">
          <a:xfrm>
            <a:off x="8027721" y="6235399"/>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graphicFrame>
        <p:nvGraphicFramePr>
          <p:cNvPr id="13" name="Table 12"/>
          <p:cNvGraphicFramePr>
            <a:graphicFrameLocks noGrp="1"/>
          </p:cNvGraphicFramePr>
          <p:nvPr>
            <p:extLst>
              <p:ext uri="{D42A27DB-BD31-4B8C-83A1-F6EECF244321}">
                <p14:modId xmlns:p14="http://schemas.microsoft.com/office/powerpoint/2010/main" val="4106465045"/>
              </p:ext>
            </p:extLst>
          </p:nvPr>
        </p:nvGraphicFramePr>
        <p:xfrm>
          <a:off x="272088" y="1345683"/>
          <a:ext cx="4520801" cy="2153322"/>
        </p:xfrm>
        <a:graphic>
          <a:graphicData uri="http://schemas.openxmlformats.org/drawingml/2006/table">
            <a:tbl>
              <a:tblPr firstRow="1" bandRow="1">
                <a:tableStyleId>{793D81CF-94F2-401A-BA57-92F5A7B2D0C5}</a:tableStyleId>
              </a:tblPr>
              <a:tblGrid>
                <a:gridCol w="3200400"/>
                <a:gridCol w="1320401"/>
              </a:tblGrid>
              <a:tr h="457200">
                <a:tc>
                  <a:txBody>
                    <a:bodyPr/>
                    <a:lstStyle/>
                    <a:p>
                      <a:r>
                        <a:rPr lang="en-US" sz="1400" dirty="0" smtClean="0"/>
                        <a:t>Investigator</a:t>
                      </a:r>
                      <a:r>
                        <a:rPr lang="en-US" sz="1400" baseline="0" dirty="0" smtClean="0"/>
                        <a:t> Discipline – </a:t>
                      </a:r>
                    </a:p>
                    <a:p>
                      <a:r>
                        <a:rPr lang="en-US" sz="1400" i="1" baseline="0" dirty="0" smtClean="0"/>
                        <a:t>2011 RFAs </a:t>
                      </a:r>
                      <a:endParaRPr lang="en-US" sz="1400" i="1" dirty="0">
                        <a:solidFill>
                          <a:schemeClr val="bg1"/>
                        </a:solidFill>
                      </a:endParaRPr>
                    </a:p>
                  </a:txBody>
                  <a:tcPr marL="83127" marR="83127" marT="40341" marB="40341" anchor="b">
                    <a:lnR w="28575" cap="flat" cmpd="sng" algn="ctr">
                      <a:solidFill>
                        <a:schemeClr val="tx1"/>
                      </a:solidFill>
                      <a:prstDash val="solid"/>
                      <a:round/>
                      <a:headEnd type="none" w="med" len="med"/>
                      <a:tailEnd type="none" w="med" len="med"/>
                    </a:lnR>
                  </a:tcPr>
                </a:tc>
                <a:tc>
                  <a:txBody>
                    <a:bodyPr/>
                    <a:lstStyle/>
                    <a:p>
                      <a:pPr algn="ctr"/>
                      <a:r>
                        <a:rPr lang="en-US" sz="1400" dirty="0" smtClean="0"/>
                        <a:t>% of PQ</a:t>
                      </a:r>
                      <a:r>
                        <a:rPr lang="en-US" sz="1400" baseline="0" dirty="0" smtClean="0"/>
                        <a:t> Applicants</a:t>
                      </a:r>
                      <a:endParaRPr lang="en-US" sz="1400" dirty="0">
                        <a:solidFill>
                          <a:schemeClr val="bg1"/>
                        </a:solidFill>
                      </a:endParaRPr>
                    </a:p>
                  </a:txBody>
                  <a:tcPr marL="83127" marR="83127" marT="40341" marB="40341" anchor="b">
                    <a:lnL w="28575" cap="flat" cmpd="sng" algn="ctr">
                      <a:solidFill>
                        <a:schemeClr val="tx1"/>
                      </a:solidFill>
                      <a:prstDash val="solid"/>
                      <a:round/>
                      <a:headEnd type="none" w="med" len="med"/>
                      <a:tailEnd type="none" w="med" len="med"/>
                    </a:lnL>
                  </a:tcPr>
                </a:tc>
              </a:tr>
              <a:tr h="274320">
                <a:tc>
                  <a:txBody>
                    <a:bodyPr/>
                    <a:lstStyle/>
                    <a:p>
                      <a:pPr algn="l" fontAlgn="b"/>
                      <a:r>
                        <a:rPr lang="en-US" sz="1400" u="none" strike="noStrike" dirty="0">
                          <a:effectLst/>
                        </a:rPr>
                        <a:t>Basic/life sciences</a:t>
                      </a:r>
                      <a:endParaRPr lang="en-US" sz="1400" b="0" i="0" u="none" strike="noStrike" dirty="0">
                        <a:solidFill>
                          <a:srgbClr val="000000"/>
                        </a:solidFill>
                        <a:effectLst/>
                        <a:latin typeface="+mn-lt"/>
                      </a:endParaRPr>
                    </a:p>
                  </a:txBody>
                  <a:tcPr marL="12700" marR="12700" marT="12694" marB="0" anchor="b">
                    <a:lnR w="28575" cap="flat" cmpd="sng" algn="ctr">
                      <a:solidFill>
                        <a:schemeClr val="tx1"/>
                      </a:solidFill>
                      <a:prstDash val="solid"/>
                      <a:round/>
                      <a:headEnd type="none" w="med" len="med"/>
                      <a:tailEnd type="none" w="med" len="med"/>
                    </a:lnR>
                  </a:tcPr>
                </a:tc>
                <a:tc>
                  <a:txBody>
                    <a:bodyPr/>
                    <a:lstStyle/>
                    <a:p>
                      <a:pPr algn="ctr" fontAlgn="b"/>
                      <a:r>
                        <a:rPr lang="en-US" sz="1400" u="none" strike="noStrike" dirty="0" smtClean="0">
                          <a:effectLst/>
                        </a:rPr>
                        <a:t>47.7</a:t>
                      </a:r>
                      <a:endParaRPr lang="en-US" sz="1400" b="0" i="0" u="none" strike="noStrike" dirty="0">
                        <a:solidFill>
                          <a:srgbClr val="000000"/>
                        </a:solidFill>
                        <a:effectLst/>
                        <a:latin typeface="+mn-lt"/>
                      </a:endParaRPr>
                    </a:p>
                  </a:txBody>
                  <a:tcPr marL="12700" marR="12700" marT="12694" marB="0" anchor="b">
                    <a:lnL w="28575" cap="flat" cmpd="sng" algn="ctr">
                      <a:solidFill>
                        <a:schemeClr val="tx1"/>
                      </a:solidFill>
                      <a:prstDash val="solid"/>
                      <a:round/>
                      <a:headEnd type="none" w="med" len="med"/>
                      <a:tailEnd type="none" w="med" len="med"/>
                    </a:lnL>
                  </a:tcPr>
                </a:tc>
              </a:tr>
              <a:tr h="274320">
                <a:tc>
                  <a:txBody>
                    <a:bodyPr/>
                    <a:lstStyle/>
                    <a:p>
                      <a:pPr algn="l" fontAlgn="b"/>
                      <a:r>
                        <a:rPr lang="en-US" sz="1400" u="none" strike="noStrike" dirty="0" smtClean="0">
                          <a:effectLst/>
                        </a:rPr>
                        <a:t>Behavioral</a:t>
                      </a:r>
                      <a:endParaRPr lang="en-US" sz="1400" b="0" i="0" u="none" strike="noStrike" dirty="0">
                        <a:solidFill>
                          <a:srgbClr val="000000"/>
                        </a:solidFill>
                        <a:effectLst/>
                        <a:latin typeface="+mn-lt"/>
                      </a:endParaRPr>
                    </a:p>
                  </a:txBody>
                  <a:tcPr marL="12700" marR="12700" marT="12694" marB="0" anchor="b">
                    <a:lnR w="28575" cap="flat" cmpd="sng" algn="ctr">
                      <a:solidFill>
                        <a:schemeClr val="tx1"/>
                      </a:solidFill>
                      <a:prstDash val="solid"/>
                      <a:round/>
                      <a:headEnd type="none" w="med" len="med"/>
                      <a:tailEnd type="none" w="med" len="med"/>
                    </a:lnR>
                  </a:tcPr>
                </a:tc>
                <a:tc>
                  <a:txBody>
                    <a:bodyPr/>
                    <a:lstStyle/>
                    <a:p>
                      <a:pPr algn="ctr" fontAlgn="b"/>
                      <a:r>
                        <a:rPr lang="en-US" sz="1400" u="none" strike="noStrike" dirty="0" smtClean="0">
                          <a:effectLst/>
                        </a:rPr>
                        <a:t>1.6</a:t>
                      </a:r>
                      <a:endParaRPr lang="en-US" sz="1400" b="0" i="0" u="none" strike="noStrike" dirty="0">
                        <a:solidFill>
                          <a:srgbClr val="000000"/>
                        </a:solidFill>
                        <a:effectLst/>
                        <a:latin typeface="+mn-lt"/>
                      </a:endParaRPr>
                    </a:p>
                  </a:txBody>
                  <a:tcPr marL="12700" marR="12700" marT="12694" marB="0" anchor="b">
                    <a:lnL w="28575" cap="flat" cmpd="sng" algn="ctr">
                      <a:solidFill>
                        <a:schemeClr val="tx1"/>
                      </a:solidFill>
                      <a:prstDash val="solid"/>
                      <a:round/>
                      <a:headEnd type="none" w="med" len="med"/>
                      <a:tailEnd type="none" w="med" len="med"/>
                    </a:lnL>
                  </a:tcPr>
                </a:tc>
              </a:tr>
              <a:tr h="274320">
                <a:tc>
                  <a:txBody>
                    <a:bodyPr/>
                    <a:lstStyle/>
                    <a:p>
                      <a:pPr algn="l" fontAlgn="b"/>
                      <a:r>
                        <a:rPr lang="en-US" sz="1400" u="none" strike="noStrike" dirty="0">
                          <a:effectLst/>
                        </a:rPr>
                        <a:t>Epidemiology</a:t>
                      </a:r>
                      <a:endParaRPr lang="en-US" sz="1400" b="0" i="0" u="none" strike="noStrike" dirty="0">
                        <a:solidFill>
                          <a:srgbClr val="000000"/>
                        </a:solidFill>
                        <a:effectLst/>
                        <a:latin typeface="+mn-lt"/>
                      </a:endParaRPr>
                    </a:p>
                  </a:txBody>
                  <a:tcPr marL="12700" marR="12700" marT="12694" marB="0" anchor="b">
                    <a:lnR w="28575" cap="flat" cmpd="sng" algn="ctr">
                      <a:solidFill>
                        <a:schemeClr val="tx1"/>
                      </a:solidFill>
                      <a:prstDash val="solid"/>
                      <a:round/>
                      <a:headEnd type="none" w="med" len="med"/>
                      <a:tailEnd type="none" w="med" len="med"/>
                    </a:lnR>
                  </a:tcPr>
                </a:tc>
                <a:tc>
                  <a:txBody>
                    <a:bodyPr/>
                    <a:lstStyle/>
                    <a:p>
                      <a:pPr algn="ctr" fontAlgn="b"/>
                      <a:r>
                        <a:rPr lang="en-US" sz="1400" u="none" strike="noStrike" dirty="0" smtClean="0">
                          <a:effectLst/>
                        </a:rPr>
                        <a:t>2.1</a:t>
                      </a:r>
                      <a:endParaRPr lang="en-US" sz="1400" b="0" i="0" u="none" strike="noStrike" dirty="0">
                        <a:solidFill>
                          <a:srgbClr val="000000"/>
                        </a:solidFill>
                        <a:effectLst/>
                        <a:latin typeface="+mn-lt"/>
                      </a:endParaRPr>
                    </a:p>
                  </a:txBody>
                  <a:tcPr marL="12700" marR="12700" marT="12694" marB="0" anchor="b">
                    <a:lnL w="28575" cap="flat" cmpd="sng" algn="ctr">
                      <a:solidFill>
                        <a:schemeClr val="tx1"/>
                      </a:solidFill>
                      <a:prstDash val="solid"/>
                      <a:round/>
                      <a:headEnd type="none" w="med" len="med"/>
                      <a:tailEnd type="none" w="med" len="med"/>
                    </a:lnL>
                  </a:tcPr>
                </a:tc>
              </a:tr>
              <a:tr h="274320">
                <a:tc>
                  <a:txBody>
                    <a:bodyPr/>
                    <a:lstStyle/>
                    <a:p>
                      <a:pPr algn="l" fontAlgn="b"/>
                      <a:r>
                        <a:rPr lang="en-US" sz="1400" u="none" strike="noStrike" dirty="0">
                          <a:effectLst/>
                        </a:rPr>
                        <a:t>Physical science/engineering</a:t>
                      </a:r>
                      <a:endParaRPr lang="en-US" sz="1400" b="0" i="0" u="none" strike="noStrike" dirty="0">
                        <a:solidFill>
                          <a:srgbClr val="000000"/>
                        </a:solidFill>
                        <a:effectLst/>
                        <a:latin typeface="+mn-lt"/>
                      </a:endParaRPr>
                    </a:p>
                  </a:txBody>
                  <a:tcPr marL="12700" marR="12700" marT="12694" marB="0" anchor="b">
                    <a:lnR w="28575" cap="flat" cmpd="sng" algn="ctr">
                      <a:solidFill>
                        <a:schemeClr val="tx1"/>
                      </a:solidFill>
                      <a:prstDash val="solid"/>
                      <a:round/>
                      <a:headEnd type="none" w="med" len="med"/>
                      <a:tailEnd type="none" w="med" len="med"/>
                    </a:lnR>
                  </a:tcPr>
                </a:tc>
                <a:tc>
                  <a:txBody>
                    <a:bodyPr/>
                    <a:lstStyle/>
                    <a:p>
                      <a:pPr algn="ctr" fontAlgn="b"/>
                      <a:r>
                        <a:rPr lang="en-US" sz="1400" u="none" strike="noStrike" dirty="0" smtClean="0">
                          <a:effectLst/>
                        </a:rPr>
                        <a:t>13.3</a:t>
                      </a:r>
                      <a:endParaRPr lang="en-US" sz="1400" b="0" i="0" u="none" strike="noStrike" dirty="0">
                        <a:solidFill>
                          <a:srgbClr val="000000"/>
                        </a:solidFill>
                        <a:effectLst/>
                        <a:latin typeface="+mn-lt"/>
                      </a:endParaRPr>
                    </a:p>
                  </a:txBody>
                  <a:tcPr marL="12700" marR="12700" marT="12694" marB="0" anchor="b">
                    <a:lnL w="28575" cap="flat" cmpd="sng" algn="ctr">
                      <a:solidFill>
                        <a:schemeClr val="tx1"/>
                      </a:solidFill>
                      <a:prstDash val="solid"/>
                      <a:round/>
                      <a:headEnd type="none" w="med" len="med"/>
                      <a:tailEnd type="none" w="med" len="med"/>
                    </a:lnL>
                  </a:tcPr>
                </a:tc>
              </a:tr>
              <a:tr h="274320">
                <a:tc>
                  <a:txBody>
                    <a:bodyPr/>
                    <a:lstStyle/>
                    <a:p>
                      <a:pPr algn="l" fontAlgn="b"/>
                      <a:r>
                        <a:rPr lang="en-US" sz="1400" u="none" strike="noStrike" dirty="0" smtClean="0">
                          <a:effectLst/>
                        </a:rPr>
                        <a:t>Clinical</a:t>
                      </a:r>
                      <a:r>
                        <a:rPr lang="en-US" sz="1400" u="none" strike="noStrike" baseline="0" dirty="0" smtClean="0">
                          <a:effectLst/>
                        </a:rPr>
                        <a:t> sciences – M</a:t>
                      </a:r>
                      <a:r>
                        <a:rPr lang="en-US" sz="1400" u="none" strike="noStrike" dirty="0" smtClean="0">
                          <a:effectLst/>
                        </a:rPr>
                        <a:t>D</a:t>
                      </a:r>
                      <a:endParaRPr lang="en-US" sz="1400" b="0" i="0" u="none" strike="noStrike" dirty="0">
                        <a:solidFill>
                          <a:srgbClr val="000000"/>
                        </a:solidFill>
                        <a:effectLst/>
                        <a:latin typeface="+mn-lt"/>
                      </a:endParaRPr>
                    </a:p>
                  </a:txBody>
                  <a:tcPr marL="12700" marR="12700" marT="12694" marB="0" anchor="b">
                    <a:lnR w="28575" cap="flat" cmpd="sng" algn="ctr">
                      <a:solidFill>
                        <a:schemeClr val="tx1"/>
                      </a:solidFill>
                      <a:prstDash val="solid"/>
                      <a:round/>
                      <a:headEnd type="none" w="med" len="med"/>
                      <a:tailEnd type="none" w="med" len="med"/>
                    </a:lnR>
                  </a:tcPr>
                </a:tc>
                <a:tc>
                  <a:txBody>
                    <a:bodyPr/>
                    <a:lstStyle/>
                    <a:p>
                      <a:pPr algn="ctr" fontAlgn="b"/>
                      <a:r>
                        <a:rPr lang="en-US" sz="1400" u="none" strike="noStrike" dirty="0" smtClean="0">
                          <a:effectLst/>
                        </a:rPr>
                        <a:t>15.3</a:t>
                      </a:r>
                      <a:endParaRPr lang="en-US" sz="1400" b="0" i="0" u="none" strike="noStrike" dirty="0">
                        <a:solidFill>
                          <a:srgbClr val="000000"/>
                        </a:solidFill>
                        <a:effectLst/>
                        <a:latin typeface="+mn-lt"/>
                      </a:endParaRPr>
                    </a:p>
                  </a:txBody>
                  <a:tcPr marL="12700" marR="12700" marT="12694" marB="0" anchor="b">
                    <a:lnL w="28575" cap="flat" cmpd="sng" algn="ctr">
                      <a:solidFill>
                        <a:schemeClr val="tx1"/>
                      </a:solidFill>
                      <a:prstDash val="solid"/>
                      <a:round/>
                      <a:headEnd type="none" w="med" len="med"/>
                      <a:tailEnd type="none" w="med" len="med"/>
                    </a:lnL>
                  </a:tcPr>
                </a:tc>
              </a:tr>
              <a:tr h="274320">
                <a:tc>
                  <a:txBody>
                    <a:bodyPr/>
                    <a:lstStyle/>
                    <a:p>
                      <a:pPr algn="l" fontAlgn="b"/>
                      <a:r>
                        <a:rPr lang="en-US" sz="1400" u="none" strike="noStrike" dirty="0" smtClean="0">
                          <a:effectLst/>
                        </a:rPr>
                        <a:t>Clinical sciences – MD</a:t>
                      </a:r>
                      <a:r>
                        <a:rPr lang="en-US" sz="1400" u="none" strike="noStrike" dirty="0">
                          <a:effectLst/>
                        </a:rPr>
                        <a:t>/PhD</a:t>
                      </a:r>
                      <a:endParaRPr lang="en-US" sz="1400" b="0" i="0" u="none" strike="noStrike" dirty="0">
                        <a:solidFill>
                          <a:srgbClr val="000000"/>
                        </a:solidFill>
                        <a:effectLst/>
                        <a:latin typeface="+mn-lt"/>
                      </a:endParaRPr>
                    </a:p>
                  </a:txBody>
                  <a:tcPr marL="12700" marR="12700" marT="12694" marB="0" anchor="b">
                    <a:lnR w="28575" cap="flat" cmpd="sng" algn="ctr">
                      <a:solidFill>
                        <a:schemeClr val="tx1"/>
                      </a:solidFill>
                      <a:prstDash val="solid"/>
                      <a:round/>
                      <a:headEnd type="none" w="med" len="med"/>
                      <a:tailEnd type="none" w="med" len="med"/>
                    </a:lnR>
                  </a:tcPr>
                </a:tc>
                <a:tc>
                  <a:txBody>
                    <a:bodyPr/>
                    <a:lstStyle/>
                    <a:p>
                      <a:pPr algn="ctr" fontAlgn="b"/>
                      <a:r>
                        <a:rPr lang="en-US" sz="1400" u="none" strike="noStrike" dirty="0" smtClean="0">
                          <a:effectLst/>
                        </a:rPr>
                        <a:t>20.0</a:t>
                      </a:r>
                      <a:endParaRPr lang="en-US" sz="1400" b="0" i="0" u="none" strike="noStrike" dirty="0">
                        <a:solidFill>
                          <a:srgbClr val="000000"/>
                        </a:solidFill>
                        <a:effectLst/>
                        <a:latin typeface="+mn-lt"/>
                      </a:endParaRPr>
                    </a:p>
                  </a:txBody>
                  <a:tcPr marL="12700" marR="12700" marT="12694" marB="0" anchor="b">
                    <a:lnL w="28575" cap="flat" cmpd="sng" algn="ctr">
                      <a:solidFill>
                        <a:schemeClr val="tx1"/>
                      </a:solidFill>
                      <a:prstDash val="solid"/>
                      <a:round/>
                      <a:headEnd type="none" w="med" len="med"/>
                      <a:tailEnd type="none" w="med" len="med"/>
                    </a:lnL>
                  </a:tcPr>
                </a:tc>
              </a:tr>
            </a:tbl>
          </a:graphicData>
        </a:graphic>
      </p:graphicFrame>
      <p:sp>
        <p:nvSpPr>
          <p:cNvPr id="14" name="Rectangle 13"/>
          <p:cNvSpPr/>
          <p:nvPr/>
        </p:nvSpPr>
        <p:spPr>
          <a:xfrm>
            <a:off x="5076966" y="1789703"/>
            <a:ext cx="3773661" cy="1107996"/>
          </a:xfrm>
          <a:prstGeom prst="rect">
            <a:avLst/>
          </a:prstGeom>
        </p:spPr>
        <p:txBody>
          <a:bodyPr wrap="square">
            <a:spAutoFit/>
          </a:bodyPr>
          <a:lstStyle/>
          <a:p>
            <a:pPr algn="l">
              <a:defRPr/>
            </a:pPr>
            <a:r>
              <a:rPr lang="en-US" sz="1400" b="1" dirty="0" smtClean="0">
                <a:solidFill>
                  <a:schemeClr val="accent1">
                    <a:lumMod val="50000"/>
                  </a:schemeClr>
                </a:solidFill>
              </a:rPr>
              <a:t>*</a:t>
            </a:r>
            <a:r>
              <a:rPr lang="en-US" sz="1400" dirty="0" smtClean="0">
                <a:solidFill>
                  <a:schemeClr val="accent1">
                    <a:lumMod val="50000"/>
                  </a:schemeClr>
                </a:solidFill>
              </a:rPr>
              <a:t> NIH awarded FY09 </a:t>
            </a:r>
            <a:r>
              <a:rPr lang="en-US" sz="1400" dirty="0">
                <a:solidFill>
                  <a:schemeClr val="accent1">
                    <a:lumMod val="50000"/>
                  </a:schemeClr>
                </a:solidFill>
              </a:rPr>
              <a:t>PIs: </a:t>
            </a:r>
            <a:r>
              <a:rPr lang="en-US" sz="1400" b="1" dirty="0" smtClean="0">
                <a:solidFill>
                  <a:schemeClr val="accent1">
                    <a:lumMod val="50000"/>
                  </a:schemeClr>
                </a:solidFill>
              </a:rPr>
              <a:t>~28% </a:t>
            </a:r>
            <a:r>
              <a:rPr lang="en-US" sz="1400" b="1" dirty="0">
                <a:solidFill>
                  <a:schemeClr val="accent1">
                    <a:lumMod val="50000"/>
                  </a:schemeClr>
                </a:solidFill>
              </a:rPr>
              <a:t>MD or MD/</a:t>
            </a:r>
            <a:r>
              <a:rPr lang="en-US" sz="1400" b="1" dirty="0" smtClean="0">
                <a:solidFill>
                  <a:schemeClr val="accent1">
                    <a:lumMod val="50000"/>
                  </a:schemeClr>
                </a:solidFill>
              </a:rPr>
              <a:t>PhD</a:t>
            </a:r>
          </a:p>
          <a:p>
            <a:pPr marL="285750" indent="-285750" algn="l">
              <a:buFont typeface="Arial" panose="020B0604020202020204" pitchFamily="34" charset="0"/>
              <a:buChar char="•"/>
              <a:defRPr/>
            </a:pPr>
            <a:endParaRPr lang="en-US" sz="1000" dirty="0">
              <a:solidFill>
                <a:schemeClr val="accent1">
                  <a:lumMod val="50000"/>
                </a:schemeClr>
              </a:solidFill>
            </a:endParaRPr>
          </a:p>
          <a:p>
            <a:pPr algn="l">
              <a:defRPr/>
            </a:pPr>
            <a:r>
              <a:rPr lang="en-US" sz="1400" b="1" dirty="0" smtClean="0">
                <a:solidFill>
                  <a:schemeClr val="accent1">
                    <a:lumMod val="50000"/>
                  </a:schemeClr>
                </a:solidFill>
              </a:rPr>
              <a:t>*</a:t>
            </a:r>
            <a:r>
              <a:rPr lang="en-US" sz="1400" dirty="0" smtClean="0">
                <a:solidFill>
                  <a:schemeClr val="accent1">
                    <a:lumMod val="50000"/>
                  </a:schemeClr>
                </a:solidFill>
              </a:rPr>
              <a:t> NCI </a:t>
            </a:r>
            <a:r>
              <a:rPr lang="en-US" sz="1400" dirty="0">
                <a:solidFill>
                  <a:schemeClr val="accent1">
                    <a:lumMod val="50000"/>
                  </a:schemeClr>
                </a:solidFill>
              </a:rPr>
              <a:t>R01/R21 </a:t>
            </a:r>
            <a:r>
              <a:rPr lang="en-US" sz="1400" dirty="0" smtClean="0">
                <a:solidFill>
                  <a:schemeClr val="accent1">
                    <a:lumMod val="50000"/>
                  </a:schemeClr>
                </a:solidFill>
              </a:rPr>
              <a:t>FY12 applicants</a:t>
            </a:r>
            <a:r>
              <a:rPr lang="en-US" sz="1400" b="1" dirty="0">
                <a:solidFill>
                  <a:schemeClr val="accent1">
                    <a:lumMod val="50000"/>
                  </a:schemeClr>
                </a:solidFill>
              </a:rPr>
              <a:t>: ~30% MD or MD/</a:t>
            </a:r>
            <a:r>
              <a:rPr lang="en-US" sz="1400" b="1" dirty="0" smtClean="0">
                <a:solidFill>
                  <a:schemeClr val="accent1">
                    <a:lumMod val="50000"/>
                  </a:schemeClr>
                </a:solidFill>
              </a:rPr>
              <a:t>PhD</a:t>
            </a:r>
            <a:endParaRPr lang="en-US" sz="1400" b="1" dirty="0">
              <a:solidFill>
                <a:schemeClr val="accent1">
                  <a:lumMod val="50000"/>
                </a:schemeClr>
              </a:solidFill>
            </a:endParaRPr>
          </a:p>
        </p:txBody>
      </p:sp>
      <p:sp>
        <p:nvSpPr>
          <p:cNvPr id="15" name="Rectangle 14"/>
          <p:cNvSpPr/>
          <p:nvPr/>
        </p:nvSpPr>
        <p:spPr>
          <a:xfrm>
            <a:off x="1138083" y="3494850"/>
            <a:ext cx="2812892" cy="261610"/>
          </a:xfrm>
          <a:prstGeom prst="rect">
            <a:avLst/>
          </a:prstGeom>
        </p:spPr>
        <p:txBody>
          <a:bodyPr wrap="square">
            <a:spAutoFit/>
          </a:bodyPr>
          <a:lstStyle/>
          <a:p>
            <a:pPr algn="ctr"/>
            <a:r>
              <a:rPr lang="en-US" sz="1100" dirty="0"/>
              <a:t>Hsu et al. </a:t>
            </a:r>
            <a:r>
              <a:rPr lang="en-US" sz="1100" i="1" dirty="0"/>
              <a:t>Res </a:t>
            </a:r>
            <a:r>
              <a:rPr lang="en-US" sz="1100" i="1" dirty="0" err="1"/>
              <a:t>Eval</a:t>
            </a:r>
            <a:r>
              <a:rPr lang="en-US" sz="1100" i="1" dirty="0"/>
              <a:t> </a:t>
            </a:r>
            <a:r>
              <a:rPr lang="en-US" sz="1100" dirty="0"/>
              <a:t>2013; 22: 272-284</a:t>
            </a:r>
          </a:p>
        </p:txBody>
      </p:sp>
    </p:spTree>
    <p:extLst>
      <p:ext uri="{BB962C8B-B14F-4D97-AF65-F5344CB8AC3E}">
        <p14:creationId xmlns:p14="http://schemas.microsoft.com/office/powerpoint/2010/main" val="3522490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smtClean="0"/>
              <a:t>Overall Phase I </a:t>
            </a:r>
            <a:r>
              <a:rPr lang="en-US" sz="2800" dirty="0" smtClean="0"/>
              <a:t>Program </a:t>
            </a:r>
            <a:r>
              <a:rPr lang="en-US" sz="2800" dirty="0"/>
              <a:t>Outcomes</a:t>
            </a:r>
          </a:p>
        </p:txBody>
      </p:sp>
      <p:sp>
        <p:nvSpPr>
          <p:cNvPr id="5" name="Rectangle 4"/>
          <p:cNvSpPr/>
          <p:nvPr/>
        </p:nvSpPr>
        <p:spPr bwMode="auto">
          <a:xfrm>
            <a:off x="7918538" y="6171476"/>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8" name="Content Placeholder 2"/>
          <p:cNvSpPr txBox="1">
            <a:spLocks/>
          </p:cNvSpPr>
          <p:nvPr/>
        </p:nvSpPr>
        <p:spPr>
          <a:xfrm>
            <a:off x="228600" y="1534590"/>
            <a:ext cx="6581633" cy="4648200"/>
          </a:xfrm>
          <a:prstGeom prst="rect">
            <a:avLst/>
          </a:prstGeom>
        </p:spPr>
        <p:txBody>
          <a:bodyPr lIns="91418" tIns="45709" rIns="91418" bIns="45709"/>
          <a:lstStyle>
            <a:lvl1pPr marL="342900" indent="-342900" algn="l" rtl="0" eaLnBrk="0" fontAlgn="base" hangingPunct="0">
              <a:spcBef>
                <a:spcPct val="20000"/>
              </a:spcBef>
              <a:spcAft>
                <a:spcPct val="0"/>
              </a:spcAft>
              <a:buClr>
                <a:srgbClr val="34537C"/>
              </a:buClr>
              <a:buFont typeface="Wingdings" pitchFamily="2" charset="2"/>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34537C"/>
              </a:buClr>
              <a:buFont typeface="Courier New" pitchFamily="49" charset="0"/>
              <a:buChar char="o"/>
              <a:defRPr sz="2400">
                <a:solidFill>
                  <a:schemeClr val="tx1"/>
                </a:solidFill>
                <a:latin typeface="+mn-lt"/>
                <a:cs typeface="+mn-cs"/>
              </a:defRPr>
            </a:lvl2pPr>
            <a:lvl3pPr marL="1143000" indent="-228600" algn="l" rtl="0" eaLnBrk="0" fontAlgn="base" hangingPunct="0">
              <a:spcBef>
                <a:spcPct val="20000"/>
              </a:spcBef>
              <a:spcAft>
                <a:spcPct val="0"/>
              </a:spcAft>
              <a:buClr>
                <a:srgbClr val="34537C"/>
              </a:buClr>
              <a:buFont typeface="Arial" pitchFamily="34" charset="0"/>
              <a:buChar char="•"/>
              <a:defRPr sz="2400">
                <a:solidFill>
                  <a:schemeClr val="tx1"/>
                </a:solidFill>
                <a:latin typeface="+mn-lt"/>
                <a:cs typeface="+mn-cs"/>
              </a:defRPr>
            </a:lvl3pPr>
            <a:lvl4pPr marL="1600200" indent="-228600"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4pPr>
            <a:lvl5pPr marL="2057400" indent="-228600"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5pPr>
            <a:lvl6pPr marL="25146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6pPr>
            <a:lvl7pPr marL="29718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7pPr>
            <a:lvl8pPr marL="34290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8pPr>
            <a:lvl9pPr marL="38862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9pPr>
          </a:lstStyle>
          <a:p>
            <a:pPr eaLnBrk="1" fontAlgn="auto" hangingPunct="1">
              <a:spcAft>
                <a:spcPts val="0"/>
              </a:spcAft>
              <a:defRPr/>
            </a:pPr>
            <a:endParaRPr lang="en-US" sz="1800" kern="0" dirty="0">
              <a:solidFill>
                <a:srgbClr val="34537C"/>
              </a:solidFill>
              <a:cs typeface="Arial" charset="0"/>
            </a:endParaRPr>
          </a:p>
          <a:p>
            <a:pPr eaLnBrk="1" fontAlgn="auto" hangingPunct="1">
              <a:spcAft>
                <a:spcPts val="0"/>
              </a:spcAft>
              <a:defRPr/>
            </a:pPr>
            <a:r>
              <a:rPr lang="en-US" sz="1800" kern="0" dirty="0" smtClean="0">
                <a:solidFill>
                  <a:srgbClr val="34537C"/>
                </a:solidFill>
                <a:cs typeface="Arial" charset="0"/>
              </a:rPr>
              <a:t>NCI </a:t>
            </a:r>
            <a:r>
              <a:rPr lang="en-US" sz="1800" kern="0" dirty="0">
                <a:solidFill>
                  <a:srgbClr val="34537C"/>
                </a:solidFill>
                <a:cs typeface="Arial" charset="0"/>
              </a:rPr>
              <a:t>has </a:t>
            </a:r>
            <a:r>
              <a:rPr lang="en-US" sz="1800" b="1" kern="0" dirty="0">
                <a:solidFill>
                  <a:srgbClr val="34537C"/>
                </a:solidFill>
                <a:cs typeface="Arial" charset="0"/>
              </a:rPr>
              <a:t>awarded 188 unique R01 and R21 grants</a:t>
            </a:r>
            <a:r>
              <a:rPr lang="en-US" sz="1800" kern="0" dirty="0">
                <a:solidFill>
                  <a:srgbClr val="34537C"/>
                </a:solidFill>
                <a:cs typeface="Arial" charset="0"/>
              </a:rPr>
              <a:t> totaling over </a:t>
            </a:r>
            <a:r>
              <a:rPr lang="en-US" sz="1800" b="1" kern="0" dirty="0">
                <a:solidFill>
                  <a:srgbClr val="34537C"/>
                </a:solidFill>
                <a:cs typeface="Arial" charset="0"/>
              </a:rPr>
              <a:t>$70 million </a:t>
            </a:r>
            <a:r>
              <a:rPr lang="en-US" sz="1800" kern="0" dirty="0">
                <a:solidFill>
                  <a:srgbClr val="34537C"/>
                </a:solidFill>
                <a:cs typeface="Arial" charset="0"/>
              </a:rPr>
              <a:t>in 1</a:t>
            </a:r>
            <a:r>
              <a:rPr lang="en-US" sz="1800" kern="0" baseline="30000" dirty="0">
                <a:solidFill>
                  <a:srgbClr val="34537C"/>
                </a:solidFill>
                <a:cs typeface="Arial" charset="0"/>
              </a:rPr>
              <a:t>st</a:t>
            </a:r>
            <a:r>
              <a:rPr lang="en-US" sz="1800" kern="0" dirty="0">
                <a:solidFill>
                  <a:srgbClr val="34537C"/>
                </a:solidFill>
                <a:cs typeface="Arial" charset="0"/>
              </a:rPr>
              <a:t> year support</a:t>
            </a:r>
          </a:p>
          <a:p>
            <a:pPr marL="0" indent="0" eaLnBrk="1" fontAlgn="auto" hangingPunct="1">
              <a:spcAft>
                <a:spcPts val="0"/>
              </a:spcAft>
              <a:buNone/>
              <a:defRPr/>
            </a:pPr>
            <a:endParaRPr lang="en-US" sz="1800" kern="0" dirty="0">
              <a:solidFill>
                <a:srgbClr val="34537C"/>
              </a:solidFill>
              <a:cs typeface="Arial" charset="0"/>
            </a:endParaRPr>
          </a:p>
          <a:p>
            <a:pPr eaLnBrk="1" fontAlgn="auto" hangingPunct="1">
              <a:spcAft>
                <a:spcPts val="0"/>
              </a:spcAft>
              <a:defRPr/>
            </a:pPr>
            <a:endParaRPr lang="en-US" sz="1800" kern="0" dirty="0" smtClean="0">
              <a:solidFill>
                <a:srgbClr val="34537C"/>
              </a:solidFill>
              <a:cs typeface="Arial" charset="0"/>
            </a:endParaRPr>
          </a:p>
          <a:p>
            <a:pPr eaLnBrk="1" fontAlgn="auto" hangingPunct="1">
              <a:spcAft>
                <a:spcPts val="0"/>
              </a:spcAft>
              <a:defRPr/>
            </a:pPr>
            <a:r>
              <a:rPr lang="en-US" sz="1800" kern="0" dirty="0" smtClean="0">
                <a:solidFill>
                  <a:srgbClr val="34537C"/>
                </a:solidFill>
                <a:cs typeface="Arial" charset="0"/>
              </a:rPr>
              <a:t>Continued enthusiasm for PQ RFAs and PQ process</a:t>
            </a:r>
            <a:endParaRPr lang="en-US" sz="1400" kern="0" dirty="0" smtClean="0">
              <a:solidFill>
                <a:srgbClr val="34537C"/>
              </a:solidFill>
              <a:cs typeface="Arial" charset="0"/>
            </a:endParaRPr>
          </a:p>
          <a:p>
            <a:pPr lvl="1" eaLnBrk="1" fontAlgn="auto" hangingPunct="1">
              <a:spcAft>
                <a:spcPts val="0"/>
              </a:spcAft>
              <a:defRPr/>
            </a:pPr>
            <a:r>
              <a:rPr lang="en-US" sz="1600" kern="0" dirty="0" smtClean="0">
                <a:solidFill>
                  <a:srgbClr val="34537C"/>
                </a:solidFill>
                <a:cs typeface="Arial" charset="0"/>
              </a:rPr>
              <a:t>New investigators are applying</a:t>
            </a:r>
          </a:p>
          <a:p>
            <a:pPr lvl="1" eaLnBrk="1" fontAlgn="auto" hangingPunct="1">
              <a:spcAft>
                <a:spcPts val="0"/>
              </a:spcAft>
              <a:defRPr/>
            </a:pPr>
            <a:r>
              <a:rPr lang="en-US" sz="1600" dirty="0"/>
              <a:t>Novel applications received (</a:t>
            </a:r>
            <a:r>
              <a:rPr lang="en-US" sz="1600" dirty="0" smtClean="0"/>
              <a:t>PQ-dependent)</a:t>
            </a:r>
          </a:p>
          <a:p>
            <a:pPr marL="457200" lvl="1" indent="0" eaLnBrk="1" fontAlgn="auto" hangingPunct="1">
              <a:spcAft>
                <a:spcPts val="0"/>
              </a:spcAft>
              <a:buNone/>
              <a:defRPr/>
            </a:pPr>
            <a:endParaRPr lang="en-US" sz="1600" kern="0" dirty="0" smtClean="0">
              <a:solidFill>
                <a:srgbClr val="34537C"/>
              </a:solidFill>
              <a:cs typeface="Arial" charset="0"/>
            </a:endParaRPr>
          </a:p>
          <a:p>
            <a:pPr eaLnBrk="1" fontAlgn="auto" hangingPunct="1">
              <a:spcAft>
                <a:spcPts val="0"/>
              </a:spcAft>
              <a:defRPr/>
            </a:pPr>
            <a:r>
              <a:rPr lang="en-US" sz="1800" dirty="0" smtClean="0"/>
              <a:t>Ongoing </a:t>
            </a:r>
            <a:r>
              <a:rPr lang="en-US" sz="1800" dirty="0"/>
              <a:t>evaluation will encompass 2011-2013 RFAs</a:t>
            </a:r>
          </a:p>
          <a:p>
            <a:pPr lvl="1">
              <a:buFont typeface="Courier New"/>
              <a:buChar char="o"/>
            </a:pPr>
            <a:r>
              <a:rPr lang="en-US" sz="1600" dirty="0"/>
              <a:t>Focus on application novelty, characterization of applicants, measures of research growth in PQ-areas </a:t>
            </a:r>
          </a:p>
          <a:p>
            <a:pPr lvl="1">
              <a:buFont typeface="Courier New"/>
              <a:buChar char="o"/>
            </a:pPr>
            <a:r>
              <a:rPr lang="en-US" sz="1600" dirty="0"/>
              <a:t>Include interviews with applicants, awardees, and program officials</a:t>
            </a:r>
            <a:endParaRPr lang="en-US" sz="1600" u="sng" dirty="0"/>
          </a:p>
          <a:p>
            <a:pPr marL="365760" indent="0" eaLnBrk="1" fontAlgn="auto" hangingPunct="1">
              <a:spcAft>
                <a:spcPts val="0"/>
              </a:spcAft>
              <a:buNone/>
              <a:defRPr/>
            </a:pPr>
            <a:endParaRPr lang="en-US" sz="1800" kern="0" dirty="0" smtClean="0">
              <a:solidFill>
                <a:srgbClr val="34537C"/>
              </a:solidFill>
              <a:cs typeface="Arial" charset="0"/>
            </a:endParaRPr>
          </a:p>
          <a:p>
            <a:pPr eaLnBrk="1" fontAlgn="auto" hangingPunct="1">
              <a:spcAft>
                <a:spcPts val="0"/>
              </a:spcAft>
              <a:defRPr/>
            </a:pPr>
            <a:endParaRPr lang="en-US" sz="1800" kern="0" dirty="0">
              <a:solidFill>
                <a:srgbClr val="34537C"/>
              </a:solidFill>
              <a:cs typeface="Arial" charset="0"/>
            </a:endParaRPr>
          </a:p>
          <a:p>
            <a:pPr eaLnBrk="1" fontAlgn="auto" hangingPunct="1">
              <a:spcAft>
                <a:spcPts val="0"/>
              </a:spcAft>
              <a:defRPr/>
            </a:pPr>
            <a:endParaRPr lang="en-US" sz="1800" kern="0" dirty="0">
              <a:solidFill>
                <a:srgbClr val="34537C"/>
              </a:solidFill>
              <a:cs typeface="Arial" charset="0"/>
            </a:endParaRPr>
          </a:p>
          <a:p>
            <a:pPr marL="457092" lvl="1" indent="0" eaLnBrk="1" fontAlgn="auto" hangingPunct="1">
              <a:spcAft>
                <a:spcPts val="0"/>
              </a:spcAft>
              <a:buNone/>
              <a:defRPr/>
            </a:pPr>
            <a:endParaRPr lang="en-US" sz="1300" kern="0" dirty="0">
              <a:solidFill>
                <a:srgbClr val="34537C"/>
              </a:solidFill>
              <a:cs typeface="Arial" charset="0"/>
            </a:endParaRPr>
          </a:p>
          <a:p>
            <a:pPr marL="0" indent="0">
              <a:buNone/>
            </a:pPr>
            <a:endParaRPr lang="en-US" kern="0" dirty="0"/>
          </a:p>
        </p:txBody>
      </p:sp>
      <p:sp>
        <p:nvSpPr>
          <p:cNvPr id="3" name="Rectangle 2"/>
          <p:cNvSpPr/>
          <p:nvPr/>
        </p:nvSpPr>
        <p:spPr bwMode="auto">
          <a:xfrm>
            <a:off x="4954137" y="2483893"/>
            <a:ext cx="859809" cy="1542197"/>
          </a:xfrm>
          <a:prstGeom prst="rect">
            <a:avLst/>
          </a:prstGeom>
          <a:no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4" name="Rectangle 3"/>
          <p:cNvSpPr/>
          <p:nvPr/>
        </p:nvSpPr>
        <p:spPr bwMode="auto">
          <a:xfrm>
            <a:off x="6823881" y="3957851"/>
            <a:ext cx="1119116" cy="1542197"/>
          </a:xfrm>
          <a:prstGeom prst="rect">
            <a:avLst/>
          </a:prstGeom>
          <a:no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pic>
        <p:nvPicPr>
          <p:cNvPr id="1029"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93187" y="2197291"/>
            <a:ext cx="2505153" cy="27009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6423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Phase II Kickoff – 2015 RFAs [CA-15-008 and CA-15-009] </a:t>
            </a:r>
            <a:endParaRPr lang="en-US" sz="2800" dirty="0"/>
          </a:p>
        </p:txBody>
      </p:sp>
      <p:sp>
        <p:nvSpPr>
          <p:cNvPr id="5" name="Rectangle 4"/>
          <p:cNvSpPr/>
          <p:nvPr/>
        </p:nvSpPr>
        <p:spPr bwMode="auto">
          <a:xfrm>
            <a:off x="8027719" y="6171476"/>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8" name="Content Placeholder 2"/>
          <p:cNvSpPr txBox="1">
            <a:spLocks/>
          </p:cNvSpPr>
          <p:nvPr/>
        </p:nvSpPr>
        <p:spPr>
          <a:xfrm>
            <a:off x="723335" y="4148135"/>
            <a:ext cx="7683690" cy="2655273"/>
          </a:xfrm>
          <a:prstGeom prst="rect">
            <a:avLst/>
          </a:prstGeom>
        </p:spPr>
        <p:txBody>
          <a:bodyPr lIns="91418" tIns="45709" rIns="91418" bIns="45709"/>
          <a:lstStyle>
            <a:lvl1pPr marL="342900" indent="-342900" algn="l" rtl="0" eaLnBrk="0" fontAlgn="base" hangingPunct="0">
              <a:spcBef>
                <a:spcPct val="20000"/>
              </a:spcBef>
              <a:spcAft>
                <a:spcPct val="0"/>
              </a:spcAft>
              <a:buClr>
                <a:srgbClr val="34537C"/>
              </a:buClr>
              <a:buFont typeface="Wingdings" pitchFamily="2" charset="2"/>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34537C"/>
              </a:buClr>
              <a:buFont typeface="Courier New" pitchFamily="49" charset="0"/>
              <a:buChar char="o"/>
              <a:defRPr sz="2400">
                <a:solidFill>
                  <a:schemeClr val="tx1"/>
                </a:solidFill>
                <a:latin typeface="+mn-lt"/>
                <a:cs typeface="+mn-cs"/>
              </a:defRPr>
            </a:lvl2pPr>
            <a:lvl3pPr marL="1143000" indent="-228600" algn="l" rtl="0" eaLnBrk="0" fontAlgn="base" hangingPunct="0">
              <a:spcBef>
                <a:spcPct val="20000"/>
              </a:spcBef>
              <a:spcAft>
                <a:spcPct val="0"/>
              </a:spcAft>
              <a:buClr>
                <a:srgbClr val="34537C"/>
              </a:buClr>
              <a:buFont typeface="Arial" pitchFamily="34" charset="0"/>
              <a:buChar char="•"/>
              <a:defRPr sz="2400">
                <a:solidFill>
                  <a:schemeClr val="tx1"/>
                </a:solidFill>
                <a:latin typeface="+mn-lt"/>
                <a:cs typeface="+mn-cs"/>
              </a:defRPr>
            </a:lvl3pPr>
            <a:lvl4pPr marL="1600200" indent="-228600"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4pPr>
            <a:lvl5pPr marL="2057400" indent="-228600"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5pPr>
            <a:lvl6pPr marL="25146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6pPr>
            <a:lvl7pPr marL="29718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7pPr>
            <a:lvl8pPr marL="34290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8pPr>
            <a:lvl9pPr marL="38862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9pPr>
          </a:lstStyle>
          <a:p>
            <a:pPr marL="0" indent="0" algn="ctr" eaLnBrk="1" fontAlgn="auto" hangingPunct="1">
              <a:spcAft>
                <a:spcPts val="0"/>
              </a:spcAft>
              <a:buNone/>
              <a:defRPr/>
            </a:pPr>
            <a:r>
              <a:rPr lang="en-US" sz="2000" b="1" kern="0" dirty="0">
                <a:solidFill>
                  <a:srgbClr val="8E1F16"/>
                </a:solidFill>
                <a:cs typeface="Arial" charset="0"/>
              </a:rPr>
              <a:t>R01: RFA-CA-15-008; R21: RFA-CA-15-009</a:t>
            </a:r>
          </a:p>
          <a:p>
            <a:pPr eaLnBrk="1" fontAlgn="auto" hangingPunct="1">
              <a:spcAft>
                <a:spcPts val="0"/>
              </a:spcAft>
              <a:defRPr/>
            </a:pPr>
            <a:endParaRPr lang="en-US" sz="1400" kern="0" dirty="0" smtClean="0">
              <a:solidFill>
                <a:srgbClr val="34537C"/>
              </a:solidFill>
              <a:cs typeface="Arial" charset="0"/>
            </a:endParaRPr>
          </a:p>
          <a:p>
            <a:pPr eaLnBrk="1" fontAlgn="auto" hangingPunct="1">
              <a:spcAft>
                <a:spcPts val="0"/>
              </a:spcAft>
              <a:defRPr/>
            </a:pPr>
            <a:r>
              <a:rPr lang="en-US" sz="1800" kern="0" dirty="0" smtClean="0">
                <a:solidFill>
                  <a:srgbClr val="34537C"/>
                </a:solidFill>
                <a:cs typeface="Arial" charset="0"/>
              </a:rPr>
              <a:t>Workshops with extramural community in fall/winter</a:t>
            </a:r>
          </a:p>
          <a:p>
            <a:pPr eaLnBrk="1" fontAlgn="auto" hangingPunct="1">
              <a:spcAft>
                <a:spcPts val="0"/>
              </a:spcAft>
              <a:defRPr/>
            </a:pPr>
            <a:r>
              <a:rPr lang="en-US" sz="1800" kern="0" dirty="0" smtClean="0">
                <a:solidFill>
                  <a:srgbClr val="34537C"/>
                </a:solidFill>
                <a:cs typeface="Arial" charset="0"/>
              </a:rPr>
              <a:t>PQs finalized in spring</a:t>
            </a:r>
          </a:p>
          <a:p>
            <a:pPr eaLnBrk="1" fontAlgn="auto" hangingPunct="1">
              <a:spcAft>
                <a:spcPts val="0"/>
              </a:spcAft>
              <a:defRPr/>
            </a:pPr>
            <a:endParaRPr lang="en-US" sz="1400" kern="0" dirty="0" smtClean="0">
              <a:solidFill>
                <a:srgbClr val="34537C"/>
              </a:solidFill>
              <a:cs typeface="Arial" charset="0"/>
            </a:endParaRPr>
          </a:p>
          <a:p>
            <a:pPr eaLnBrk="1" fontAlgn="auto" hangingPunct="1">
              <a:spcAft>
                <a:spcPts val="0"/>
              </a:spcAft>
              <a:defRPr/>
            </a:pPr>
            <a:r>
              <a:rPr lang="en-US" sz="1800" b="1" kern="0" dirty="0" smtClean="0">
                <a:solidFill>
                  <a:srgbClr val="34537C"/>
                </a:solidFill>
                <a:cs typeface="Arial" charset="0"/>
              </a:rPr>
              <a:t>12 PQs </a:t>
            </a:r>
            <a:r>
              <a:rPr lang="en-US" sz="1800" kern="0" dirty="0" smtClean="0">
                <a:solidFill>
                  <a:srgbClr val="34537C"/>
                </a:solidFill>
                <a:cs typeface="Arial" charset="0"/>
              </a:rPr>
              <a:t>– 7 New and 5 Reused/Rewritten</a:t>
            </a:r>
          </a:p>
          <a:p>
            <a:pPr eaLnBrk="1" fontAlgn="auto" hangingPunct="1">
              <a:spcAft>
                <a:spcPts val="0"/>
              </a:spcAft>
              <a:defRPr/>
            </a:pPr>
            <a:endParaRPr lang="en-US" sz="1400" kern="0" dirty="0" smtClean="0">
              <a:solidFill>
                <a:srgbClr val="34537C"/>
              </a:solidFill>
              <a:cs typeface="Arial" charset="0"/>
            </a:endParaRPr>
          </a:p>
          <a:p>
            <a:pPr eaLnBrk="1" fontAlgn="auto" hangingPunct="1">
              <a:spcAft>
                <a:spcPts val="0"/>
              </a:spcAft>
              <a:defRPr/>
            </a:pPr>
            <a:r>
              <a:rPr lang="en-US" sz="1800" kern="0" dirty="0" smtClean="0">
                <a:solidFill>
                  <a:srgbClr val="34537C"/>
                </a:solidFill>
                <a:cs typeface="Arial" charset="0"/>
              </a:rPr>
              <a:t>Letters of Intent (LOIs) encouraged 30 days before receipt dates</a:t>
            </a:r>
          </a:p>
          <a:p>
            <a:pPr eaLnBrk="1" fontAlgn="auto" hangingPunct="1">
              <a:spcAft>
                <a:spcPts val="0"/>
              </a:spcAft>
              <a:defRPr/>
            </a:pPr>
            <a:endParaRPr lang="en-US" sz="1200" kern="0" dirty="0">
              <a:solidFill>
                <a:srgbClr val="34537C"/>
              </a:solidFill>
              <a:cs typeface="Arial" charset="0"/>
            </a:endParaRPr>
          </a:p>
        </p:txBody>
      </p:sp>
      <p:sp>
        <p:nvSpPr>
          <p:cNvPr id="3" name="Rectangle 2"/>
          <p:cNvSpPr/>
          <p:nvPr/>
        </p:nvSpPr>
        <p:spPr bwMode="auto">
          <a:xfrm>
            <a:off x="4954137" y="2483893"/>
            <a:ext cx="859809" cy="1542197"/>
          </a:xfrm>
          <a:prstGeom prst="rect">
            <a:avLst/>
          </a:prstGeom>
          <a:no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graphicFrame>
        <p:nvGraphicFramePr>
          <p:cNvPr id="7" name="Diagram 6"/>
          <p:cNvGraphicFramePr/>
          <p:nvPr>
            <p:extLst>
              <p:ext uri="{D42A27DB-BD31-4B8C-83A1-F6EECF244321}">
                <p14:modId xmlns:p14="http://schemas.microsoft.com/office/powerpoint/2010/main" val="723945117"/>
              </p:ext>
            </p:extLst>
          </p:nvPr>
        </p:nvGraphicFramePr>
        <p:xfrm>
          <a:off x="641446" y="1151349"/>
          <a:ext cx="7595193" cy="29429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16123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p:cNvSpPr txBox="1">
            <a:spLocks/>
          </p:cNvSpPr>
          <p:nvPr/>
        </p:nvSpPr>
        <p:spPr>
          <a:xfrm>
            <a:off x="370765" y="4198962"/>
            <a:ext cx="7888406" cy="3457432"/>
          </a:xfrm>
          <a:prstGeom prst="rect">
            <a:avLst/>
          </a:prstGeom>
        </p:spPr>
        <p:txBody>
          <a:bodyPr rtlCol="0">
            <a:normAutofit/>
          </a:bodyPr>
          <a:lstStyle>
            <a:lvl1pPr marL="342820" indent="-342820" algn="l" rtl="0" eaLnBrk="0" fontAlgn="base" hangingPunct="0">
              <a:spcBef>
                <a:spcPct val="20000"/>
              </a:spcBef>
              <a:spcAft>
                <a:spcPct val="0"/>
              </a:spcAft>
              <a:buClr>
                <a:srgbClr val="34537C"/>
              </a:buClr>
              <a:buFont typeface="Wingdings" pitchFamily="2" charset="2"/>
              <a:buChar char="§"/>
              <a:defRPr sz="2800">
                <a:solidFill>
                  <a:schemeClr val="tx1"/>
                </a:solidFill>
                <a:latin typeface="+mn-lt"/>
                <a:ea typeface="+mn-ea"/>
                <a:cs typeface="+mn-cs"/>
              </a:defRPr>
            </a:lvl1pPr>
            <a:lvl2pPr marL="742776" indent="-285684" algn="l" rtl="0" eaLnBrk="0" fontAlgn="base" hangingPunct="0">
              <a:spcBef>
                <a:spcPct val="20000"/>
              </a:spcBef>
              <a:spcAft>
                <a:spcPct val="0"/>
              </a:spcAft>
              <a:buClr>
                <a:srgbClr val="34537C"/>
              </a:buClr>
              <a:buFont typeface="Courier New" pitchFamily="49" charset="0"/>
              <a:buChar char="o"/>
              <a:defRPr sz="2400">
                <a:solidFill>
                  <a:schemeClr val="tx1"/>
                </a:solidFill>
                <a:latin typeface="+mn-lt"/>
                <a:cs typeface="+mn-cs"/>
              </a:defRPr>
            </a:lvl2pPr>
            <a:lvl3pPr marL="1142733" indent="-228546" algn="l" rtl="0" eaLnBrk="0" fontAlgn="base" hangingPunct="0">
              <a:spcBef>
                <a:spcPct val="20000"/>
              </a:spcBef>
              <a:spcAft>
                <a:spcPct val="0"/>
              </a:spcAft>
              <a:buClr>
                <a:srgbClr val="34537C"/>
              </a:buClr>
              <a:buFont typeface="Arial" pitchFamily="34" charset="0"/>
              <a:buChar char="•"/>
              <a:defRPr sz="2400">
                <a:solidFill>
                  <a:schemeClr val="tx1"/>
                </a:solidFill>
                <a:latin typeface="+mn-lt"/>
                <a:cs typeface="+mn-cs"/>
              </a:defRPr>
            </a:lvl3pPr>
            <a:lvl4pPr marL="1599825" indent="-228546"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4pPr>
            <a:lvl5pPr marL="2056919" indent="-228546"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5pPr>
            <a:lvl6pPr marL="2514012"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6pPr>
            <a:lvl7pPr marL="2971106"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7pPr>
            <a:lvl8pPr marL="3428198"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8pPr>
            <a:lvl9pPr marL="3885292" indent="-228546" algn="l" rtl="0" fontAlgn="base">
              <a:spcBef>
                <a:spcPct val="20000"/>
              </a:spcBef>
              <a:spcAft>
                <a:spcPct val="0"/>
              </a:spcAft>
              <a:buClr>
                <a:srgbClr val="34537C"/>
              </a:buClr>
              <a:buFont typeface="Arial" charset="0"/>
              <a:buChar char="»"/>
              <a:defRPr sz="2000">
                <a:solidFill>
                  <a:schemeClr val="tx1"/>
                </a:solidFill>
                <a:latin typeface="+mn-lt"/>
                <a:cs typeface="+mn-cs"/>
              </a:defRPr>
            </a:lvl9pPr>
          </a:lstStyle>
          <a:p>
            <a:pPr eaLnBrk="1" fontAlgn="auto" hangingPunct="1">
              <a:spcAft>
                <a:spcPts val="0"/>
              </a:spcAft>
              <a:defRPr/>
            </a:pPr>
            <a:r>
              <a:rPr lang="en-US" sz="2000" b="1" kern="0" dirty="0" smtClean="0">
                <a:solidFill>
                  <a:srgbClr val="8E1F16"/>
                </a:solidFill>
              </a:rPr>
              <a:t>New to these RFAs:</a:t>
            </a:r>
          </a:p>
          <a:p>
            <a:pPr eaLnBrk="1" fontAlgn="auto" hangingPunct="1">
              <a:spcAft>
                <a:spcPts val="0"/>
              </a:spcAft>
              <a:defRPr/>
            </a:pPr>
            <a:endParaRPr lang="en-US" sz="400" b="1" kern="0" dirty="0" smtClean="0">
              <a:solidFill>
                <a:srgbClr val="34537C"/>
              </a:solidFill>
            </a:endParaRPr>
          </a:p>
          <a:p>
            <a:pPr lvl="1" eaLnBrk="1" fontAlgn="auto" hangingPunct="1">
              <a:spcAft>
                <a:spcPts val="0"/>
              </a:spcAft>
              <a:defRPr/>
            </a:pPr>
            <a:r>
              <a:rPr lang="en-US" sz="1800" kern="0" dirty="0" smtClean="0">
                <a:solidFill>
                  <a:srgbClr val="34537C"/>
                </a:solidFill>
                <a:cs typeface="Arial" charset="0"/>
              </a:rPr>
              <a:t>R01 total project period extended to 5 years </a:t>
            </a:r>
            <a:r>
              <a:rPr lang="en-US" sz="1800" i="1" kern="0" dirty="0" smtClean="0">
                <a:solidFill>
                  <a:srgbClr val="34537C"/>
                </a:solidFill>
                <a:cs typeface="Arial" charset="0"/>
              </a:rPr>
              <a:t>(was 4 years)</a:t>
            </a:r>
          </a:p>
          <a:p>
            <a:pPr lvl="1" eaLnBrk="1" fontAlgn="auto" hangingPunct="1">
              <a:spcAft>
                <a:spcPts val="0"/>
              </a:spcAft>
              <a:defRPr/>
            </a:pPr>
            <a:endParaRPr lang="en-US" sz="1000" kern="0" dirty="0" smtClean="0">
              <a:solidFill>
                <a:srgbClr val="34537C"/>
              </a:solidFill>
              <a:cs typeface="Arial" charset="0"/>
            </a:endParaRPr>
          </a:p>
          <a:p>
            <a:pPr lvl="1" eaLnBrk="1" fontAlgn="auto" hangingPunct="1">
              <a:spcAft>
                <a:spcPts val="0"/>
              </a:spcAft>
              <a:defRPr/>
            </a:pPr>
            <a:r>
              <a:rPr lang="en-US" sz="1800" dirty="0"/>
              <a:t>Resubmissions (A1) of applications </a:t>
            </a:r>
            <a:r>
              <a:rPr lang="en-US" sz="1800" u="sng" dirty="0"/>
              <a:t>originally submitted to these RFAs</a:t>
            </a:r>
            <a:r>
              <a:rPr lang="en-US" sz="1800" dirty="0"/>
              <a:t> </a:t>
            </a:r>
            <a:r>
              <a:rPr lang="en-US" sz="1800" dirty="0" smtClean="0"/>
              <a:t>allowed </a:t>
            </a:r>
            <a:r>
              <a:rPr lang="en-US" sz="1800" i="1" dirty="0" smtClean="0"/>
              <a:t>(not </a:t>
            </a:r>
            <a:r>
              <a:rPr lang="en-US" sz="1800" i="1" dirty="0"/>
              <a:t>previously allowed</a:t>
            </a:r>
            <a:r>
              <a:rPr lang="en-US" sz="1800" i="1" dirty="0" smtClean="0"/>
              <a:t>)</a:t>
            </a:r>
          </a:p>
          <a:p>
            <a:pPr lvl="1" eaLnBrk="1" fontAlgn="auto" hangingPunct="1">
              <a:spcAft>
                <a:spcPts val="0"/>
              </a:spcAft>
              <a:defRPr/>
            </a:pPr>
            <a:endParaRPr lang="en-US" sz="1000" i="1" dirty="0" smtClean="0"/>
          </a:p>
          <a:p>
            <a:pPr lvl="1" eaLnBrk="1" fontAlgn="auto" hangingPunct="1">
              <a:spcAft>
                <a:spcPts val="0"/>
              </a:spcAft>
              <a:defRPr/>
            </a:pPr>
            <a:r>
              <a:rPr lang="en-US" sz="1800" dirty="0" smtClean="0"/>
              <a:t>Intent Statements </a:t>
            </a:r>
            <a:r>
              <a:rPr lang="en-US" sz="1800" dirty="0"/>
              <a:t>o</a:t>
            </a:r>
            <a:r>
              <a:rPr lang="en-US" sz="1800" dirty="0" smtClean="0"/>
              <a:t>utline requirements for scientific responsiveness</a:t>
            </a:r>
          </a:p>
          <a:p>
            <a:pPr lvl="1" eaLnBrk="1" fontAlgn="auto" hangingPunct="1">
              <a:spcAft>
                <a:spcPts val="0"/>
              </a:spcAft>
              <a:defRPr/>
            </a:pPr>
            <a:endParaRPr lang="en-US" sz="1600" i="1" dirty="0" smtClean="0"/>
          </a:p>
          <a:p>
            <a:pPr lvl="1" eaLnBrk="1" fontAlgn="auto" hangingPunct="1">
              <a:spcAft>
                <a:spcPts val="0"/>
              </a:spcAft>
              <a:defRPr/>
            </a:pPr>
            <a:endParaRPr lang="en-US" sz="1600" i="1" dirty="0"/>
          </a:p>
          <a:p>
            <a:pPr lvl="1" eaLnBrk="1" fontAlgn="auto" hangingPunct="1">
              <a:spcAft>
                <a:spcPts val="0"/>
              </a:spcAft>
              <a:defRPr/>
            </a:pPr>
            <a:endParaRPr lang="en-US" sz="1400" kern="0" dirty="0" smtClean="0">
              <a:solidFill>
                <a:srgbClr val="34537C"/>
              </a:solidFill>
              <a:cs typeface="Arial" charset="0"/>
            </a:endParaRPr>
          </a:p>
          <a:p>
            <a:pPr lvl="1" eaLnBrk="1" fontAlgn="auto" hangingPunct="1">
              <a:spcAft>
                <a:spcPts val="0"/>
              </a:spcAft>
              <a:defRPr/>
            </a:pPr>
            <a:endParaRPr lang="en-US" sz="1400" kern="0" dirty="0" smtClean="0">
              <a:solidFill>
                <a:srgbClr val="34537C"/>
              </a:solidFill>
              <a:cs typeface="Arial" charset="0"/>
            </a:endParaRPr>
          </a:p>
          <a:p>
            <a:pPr lvl="1" eaLnBrk="1" fontAlgn="auto" hangingPunct="1">
              <a:spcAft>
                <a:spcPts val="0"/>
              </a:spcAft>
              <a:defRPr/>
            </a:pPr>
            <a:endParaRPr lang="en-US" sz="1400" kern="0" dirty="0" smtClean="0">
              <a:solidFill>
                <a:srgbClr val="34537C"/>
              </a:solidFill>
              <a:cs typeface="Arial" charset="0"/>
            </a:endParaRPr>
          </a:p>
          <a:p>
            <a:pPr lvl="1" eaLnBrk="1" fontAlgn="auto" hangingPunct="1">
              <a:spcAft>
                <a:spcPts val="0"/>
              </a:spcAft>
              <a:defRPr/>
            </a:pPr>
            <a:endParaRPr lang="en-US" sz="1200" kern="0" dirty="0">
              <a:solidFill>
                <a:srgbClr val="34537C"/>
              </a:solidFill>
              <a:cs typeface="Arial" charset="0"/>
            </a:endParaRPr>
          </a:p>
          <a:p>
            <a:pPr marL="457092" lvl="1" indent="0" eaLnBrk="1" fontAlgn="auto" hangingPunct="1">
              <a:spcAft>
                <a:spcPts val="0"/>
              </a:spcAft>
              <a:buNone/>
              <a:defRPr/>
            </a:pPr>
            <a:endParaRPr lang="en-US" sz="1600" kern="0" dirty="0"/>
          </a:p>
        </p:txBody>
      </p:sp>
      <p:sp>
        <p:nvSpPr>
          <p:cNvPr id="2" name="Title 1"/>
          <p:cNvSpPr>
            <a:spLocks noGrp="1"/>
          </p:cNvSpPr>
          <p:nvPr>
            <p:ph type="title"/>
          </p:nvPr>
        </p:nvSpPr>
        <p:spPr/>
        <p:txBody>
          <a:bodyPr/>
          <a:lstStyle/>
          <a:p>
            <a:r>
              <a:rPr lang="en-US" sz="2800" dirty="0" smtClean="0"/>
              <a:t>Changes for 2015 RFAs</a:t>
            </a:r>
            <a:endParaRPr lang="en-US" sz="2800" dirty="0"/>
          </a:p>
        </p:txBody>
      </p:sp>
      <p:sp>
        <p:nvSpPr>
          <p:cNvPr id="5" name="Rectangle 4"/>
          <p:cNvSpPr/>
          <p:nvPr/>
        </p:nvSpPr>
        <p:spPr bwMode="auto">
          <a:xfrm>
            <a:off x="8027719" y="6171476"/>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3" name="Rectangle 2"/>
          <p:cNvSpPr/>
          <p:nvPr/>
        </p:nvSpPr>
        <p:spPr bwMode="auto">
          <a:xfrm>
            <a:off x="4954137" y="2483893"/>
            <a:ext cx="859809" cy="1542197"/>
          </a:xfrm>
          <a:prstGeom prst="rect">
            <a:avLst/>
          </a:prstGeom>
          <a:no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graphicFrame>
        <p:nvGraphicFramePr>
          <p:cNvPr id="7" name="Diagram 6"/>
          <p:cNvGraphicFramePr/>
          <p:nvPr>
            <p:extLst>
              <p:ext uri="{D42A27DB-BD31-4B8C-83A1-F6EECF244321}">
                <p14:modId xmlns:p14="http://schemas.microsoft.com/office/powerpoint/2010/main" val="705215738"/>
              </p:ext>
            </p:extLst>
          </p:nvPr>
        </p:nvGraphicFramePr>
        <p:xfrm>
          <a:off x="641446" y="1151349"/>
          <a:ext cx="7595193" cy="29429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83274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2" descr="http://assessment.siu.edu/_common/images/Question.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4710681"/>
            <a:ext cx="1460920" cy="181295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sz="2800" dirty="0" smtClean="0"/>
              <a:t>New Questions 1 </a:t>
            </a:r>
            <a:endParaRPr lang="en-US" sz="2800" dirty="0"/>
          </a:p>
        </p:txBody>
      </p:sp>
      <p:sp>
        <p:nvSpPr>
          <p:cNvPr id="5" name="Rectangle 4"/>
          <p:cNvSpPr/>
          <p:nvPr/>
        </p:nvSpPr>
        <p:spPr bwMode="auto">
          <a:xfrm>
            <a:off x="8027719" y="6171476"/>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3" name="Rectangle 2"/>
          <p:cNvSpPr/>
          <p:nvPr/>
        </p:nvSpPr>
        <p:spPr bwMode="auto">
          <a:xfrm>
            <a:off x="4954137" y="2483893"/>
            <a:ext cx="859809" cy="1542197"/>
          </a:xfrm>
          <a:prstGeom prst="rect">
            <a:avLst/>
          </a:prstGeom>
          <a:no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10" name="Rectangle 9"/>
          <p:cNvSpPr/>
          <p:nvPr/>
        </p:nvSpPr>
        <p:spPr>
          <a:xfrm>
            <a:off x="500026" y="1532602"/>
            <a:ext cx="4828314" cy="1077196"/>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PQ1</a:t>
            </a:r>
            <a:r>
              <a:rPr lang="en-US" sz="1600" b="1" dirty="0">
                <a:solidFill>
                  <a:srgbClr val="002060"/>
                </a:solidFill>
                <a:latin typeface="Book Antiqua" pitchFamily="18" charset="0"/>
              </a:rPr>
              <a:t>: For tumors that arise from a pre-malignant field, what properties of cells in this field can be used to design strategies to inhibit the development of future tumors?</a:t>
            </a:r>
          </a:p>
        </p:txBody>
      </p:sp>
      <p:sp>
        <p:nvSpPr>
          <p:cNvPr id="12" name="Rectangle 11"/>
          <p:cNvSpPr/>
          <p:nvPr/>
        </p:nvSpPr>
        <p:spPr>
          <a:xfrm>
            <a:off x="3095374" y="3078812"/>
            <a:ext cx="4828314" cy="830975"/>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PQ2: What </a:t>
            </a:r>
            <a:r>
              <a:rPr lang="en-US" sz="1600" b="1" dirty="0">
                <a:solidFill>
                  <a:srgbClr val="002060"/>
                </a:solidFill>
                <a:latin typeface="Book Antiqua" pitchFamily="18" charset="0"/>
              </a:rPr>
              <a:t>molecular mechanisms influence disease penetrance in individuals who inherit a cancer susceptibility gene? </a:t>
            </a:r>
          </a:p>
        </p:txBody>
      </p:sp>
      <p:sp>
        <p:nvSpPr>
          <p:cNvPr id="13" name="Rectangle 12"/>
          <p:cNvSpPr/>
          <p:nvPr/>
        </p:nvSpPr>
        <p:spPr>
          <a:xfrm>
            <a:off x="1569100" y="4451919"/>
            <a:ext cx="4828314" cy="830975"/>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PQ3: How do variations in tumor-associated immune responses contribute to differences in cancer risk, incidence, or progression? </a:t>
            </a:r>
            <a:endParaRPr lang="en-US" sz="1600" b="1" dirty="0">
              <a:solidFill>
                <a:srgbClr val="002060"/>
              </a:solidFill>
              <a:latin typeface="Book Antiqua" pitchFamily="18" charset="0"/>
            </a:endParaRPr>
          </a:p>
        </p:txBody>
      </p:sp>
      <p:sp>
        <p:nvSpPr>
          <p:cNvPr id="14" name="Rectangle 13"/>
          <p:cNvSpPr/>
          <p:nvPr/>
        </p:nvSpPr>
        <p:spPr>
          <a:xfrm>
            <a:off x="2622252" y="5818969"/>
            <a:ext cx="4828314" cy="584753"/>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PQ4</a:t>
            </a:r>
            <a:r>
              <a:rPr lang="en-US" sz="1600" b="1" dirty="0">
                <a:solidFill>
                  <a:srgbClr val="002060"/>
                </a:solidFill>
                <a:latin typeface="Book Antiqua" pitchFamily="18" charset="0"/>
              </a:rPr>
              <a:t>: Why do some closely related tissues exhibit dramatically different cancer incidence? </a:t>
            </a:r>
          </a:p>
        </p:txBody>
      </p:sp>
    </p:spTree>
    <p:extLst>
      <p:ext uri="{BB962C8B-B14F-4D97-AF65-F5344CB8AC3E}">
        <p14:creationId xmlns:p14="http://schemas.microsoft.com/office/powerpoint/2010/main" val="4899264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assessment.siu.edu/_common/images/Question.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4710681"/>
            <a:ext cx="1460920" cy="181295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sz="2800" dirty="0" smtClean="0"/>
              <a:t>New Questions 2 </a:t>
            </a:r>
            <a:endParaRPr lang="en-US" sz="2800" dirty="0"/>
          </a:p>
        </p:txBody>
      </p:sp>
      <p:sp>
        <p:nvSpPr>
          <p:cNvPr id="5" name="Rectangle 4"/>
          <p:cNvSpPr/>
          <p:nvPr/>
        </p:nvSpPr>
        <p:spPr bwMode="auto">
          <a:xfrm>
            <a:off x="8027719" y="6171476"/>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3" name="Rectangle 2"/>
          <p:cNvSpPr/>
          <p:nvPr/>
        </p:nvSpPr>
        <p:spPr bwMode="auto">
          <a:xfrm>
            <a:off x="4954137" y="2483893"/>
            <a:ext cx="859809" cy="1542197"/>
          </a:xfrm>
          <a:prstGeom prst="rect">
            <a:avLst/>
          </a:prstGeom>
          <a:no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10" name="Rectangle 9"/>
          <p:cNvSpPr/>
          <p:nvPr/>
        </p:nvSpPr>
        <p:spPr>
          <a:xfrm>
            <a:off x="500026" y="1532602"/>
            <a:ext cx="4828314" cy="584753"/>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PQ5</a:t>
            </a:r>
            <a:r>
              <a:rPr lang="en-US" sz="1600" b="1" dirty="0">
                <a:solidFill>
                  <a:srgbClr val="002060"/>
                </a:solidFill>
                <a:latin typeface="Book Antiqua" pitchFamily="18" charset="0"/>
              </a:rPr>
              <a:t>: How does mitochondrial heterogeneity influence </a:t>
            </a:r>
            <a:r>
              <a:rPr lang="en-US" sz="1600" b="1" dirty="0" err="1">
                <a:solidFill>
                  <a:srgbClr val="002060"/>
                </a:solidFill>
                <a:latin typeface="Book Antiqua" pitchFamily="18" charset="0"/>
              </a:rPr>
              <a:t>tumorigenesis</a:t>
            </a:r>
            <a:r>
              <a:rPr lang="en-US" sz="1600" b="1" dirty="0">
                <a:solidFill>
                  <a:srgbClr val="002060"/>
                </a:solidFill>
                <a:latin typeface="Book Antiqua" pitchFamily="18" charset="0"/>
              </a:rPr>
              <a:t> or progression? </a:t>
            </a:r>
          </a:p>
        </p:txBody>
      </p:sp>
      <p:sp>
        <p:nvSpPr>
          <p:cNvPr id="12" name="Rectangle 11"/>
          <p:cNvSpPr/>
          <p:nvPr/>
        </p:nvSpPr>
        <p:spPr>
          <a:xfrm>
            <a:off x="2999840" y="2437367"/>
            <a:ext cx="4828314" cy="1077196"/>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PQ6</a:t>
            </a:r>
            <a:r>
              <a:rPr lang="en-US" sz="1600" b="1" dirty="0">
                <a:solidFill>
                  <a:srgbClr val="002060"/>
                </a:solidFill>
                <a:latin typeface="Book Antiqua" pitchFamily="18" charset="0"/>
              </a:rPr>
              <a:t>: What are the underlying molecular mechanisms that are responsible for the functional differences between benign proliferative diseases and premalignant states? </a:t>
            </a:r>
          </a:p>
        </p:txBody>
      </p:sp>
      <p:sp>
        <p:nvSpPr>
          <p:cNvPr id="13" name="Rectangle 12"/>
          <p:cNvSpPr/>
          <p:nvPr/>
        </p:nvSpPr>
        <p:spPr>
          <a:xfrm>
            <a:off x="1446270" y="3851418"/>
            <a:ext cx="4828314" cy="1323417"/>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PQ7</a:t>
            </a:r>
            <a:r>
              <a:rPr lang="en-US" sz="1600" b="1" dirty="0">
                <a:solidFill>
                  <a:srgbClr val="002060"/>
                </a:solidFill>
                <a:latin typeface="Book Antiqua" pitchFamily="18" charset="0"/>
              </a:rPr>
              <a:t>: What in vivo imaging methods can be developed to determine and record the identity, quantity, and location of each of the different cell types that contribute to the heterogeneity of a tumor and its microenvironment? </a:t>
            </a:r>
          </a:p>
        </p:txBody>
      </p:sp>
      <p:sp>
        <p:nvSpPr>
          <p:cNvPr id="14" name="Rectangle 13"/>
          <p:cNvSpPr/>
          <p:nvPr/>
        </p:nvSpPr>
        <p:spPr>
          <a:xfrm>
            <a:off x="3222753" y="5600605"/>
            <a:ext cx="4828314" cy="1077196"/>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PQ8</a:t>
            </a:r>
            <a:r>
              <a:rPr lang="en-US" sz="1600" b="1" dirty="0">
                <a:solidFill>
                  <a:srgbClr val="002060"/>
                </a:solidFill>
                <a:latin typeface="Book Antiqua" pitchFamily="18" charset="0"/>
              </a:rPr>
              <a:t>: What cancer models or other approaches can be developed to study clinically stable disease and the subsequent transition to progressive disease?</a:t>
            </a:r>
          </a:p>
        </p:txBody>
      </p:sp>
    </p:spTree>
    <p:extLst>
      <p:ext uri="{BB962C8B-B14F-4D97-AF65-F5344CB8AC3E}">
        <p14:creationId xmlns:p14="http://schemas.microsoft.com/office/powerpoint/2010/main" val="32041843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assessment.siu.edu/_common/images/Question.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4710681"/>
            <a:ext cx="1460920" cy="181295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sz="2800" dirty="0" smtClean="0"/>
              <a:t>New Questions 3 </a:t>
            </a:r>
            <a:endParaRPr lang="en-US" sz="2800" dirty="0"/>
          </a:p>
        </p:txBody>
      </p:sp>
      <p:sp>
        <p:nvSpPr>
          <p:cNvPr id="5" name="Rectangle 4"/>
          <p:cNvSpPr/>
          <p:nvPr/>
        </p:nvSpPr>
        <p:spPr bwMode="auto">
          <a:xfrm>
            <a:off x="8027719" y="6171476"/>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3" name="Rectangle 2"/>
          <p:cNvSpPr/>
          <p:nvPr/>
        </p:nvSpPr>
        <p:spPr bwMode="auto">
          <a:xfrm>
            <a:off x="4954137" y="2483893"/>
            <a:ext cx="859809" cy="1542197"/>
          </a:xfrm>
          <a:prstGeom prst="rect">
            <a:avLst/>
          </a:prstGeom>
          <a:no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10" name="Rectangle 9"/>
          <p:cNvSpPr/>
          <p:nvPr/>
        </p:nvSpPr>
        <p:spPr>
          <a:xfrm>
            <a:off x="500026" y="1532602"/>
            <a:ext cx="4828314" cy="830975"/>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PQ9</a:t>
            </a:r>
            <a:r>
              <a:rPr lang="en-US" sz="1600" b="1" dirty="0">
                <a:solidFill>
                  <a:srgbClr val="002060"/>
                </a:solidFill>
                <a:latin typeface="Book Antiqua" pitchFamily="18" charset="0"/>
              </a:rPr>
              <a:t>: What are the molecular and/or cellular mechanisms that underlie the development of cancer therapy-induced severe adverse </a:t>
            </a:r>
            <a:r>
              <a:rPr lang="en-US" sz="1600" b="1" dirty="0" err="1">
                <a:solidFill>
                  <a:srgbClr val="002060"/>
                </a:solidFill>
                <a:latin typeface="Book Antiqua" pitchFamily="18" charset="0"/>
              </a:rPr>
              <a:t>sequelae</a:t>
            </a:r>
            <a:r>
              <a:rPr lang="en-US" sz="1600" b="1" dirty="0">
                <a:solidFill>
                  <a:srgbClr val="002060"/>
                </a:solidFill>
                <a:latin typeface="Book Antiqua" pitchFamily="18" charset="0"/>
              </a:rPr>
              <a:t>?</a:t>
            </a:r>
          </a:p>
        </p:txBody>
      </p:sp>
      <p:sp>
        <p:nvSpPr>
          <p:cNvPr id="12" name="Rectangle 11"/>
          <p:cNvSpPr/>
          <p:nvPr/>
        </p:nvSpPr>
        <p:spPr>
          <a:xfrm>
            <a:off x="2999840" y="2887751"/>
            <a:ext cx="4828314" cy="584753"/>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PQ10</a:t>
            </a:r>
            <a:r>
              <a:rPr lang="en-US" sz="1600" b="1" dirty="0">
                <a:solidFill>
                  <a:srgbClr val="002060"/>
                </a:solidFill>
                <a:latin typeface="Book Antiqua" pitchFamily="18" charset="0"/>
              </a:rPr>
              <a:t>: How do microbiota affect the response to cancer therapies?</a:t>
            </a:r>
          </a:p>
        </p:txBody>
      </p:sp>
      <p:sp>
        <p:nvSpPr>
          <p:cNvPr id="13" name="Rectangle 12"/>
          <p:cNvSpPr/>
          <p:nvPr/>
        </p:nvSpPr>
        <p:spPr>
          <a:xfrm>
            <a:off x="1446270" y="4069786"/>
            <a:ext cx="4828314" cy="830975"/>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PQ11</a:t>
            </a:r>
            <a:r>
              <a:rPr lang="en-US" sz="1600" b="1" dirty="0">
                <a:solidFill>
                  <a:srgbClr val="002060"/>
                </a:solidFill>
                <a:latin typeface="Book Antiqua" pitchFamily="18" charset="0"/>
              </a:rPr>
              <a:t>: What mechanisms of action of standard-of-care cytotoxic, radiologic, or targeted therapies affect the efficacy of immunotherapy? </a:t>
            </a:r>
          </a:p>
        </p:txBody>
      </p:sp>
      <p:sp>
        <p:nvSpPr>
          <p:cNvPr id="14" name="Rectangle 13"/>
          <p:cNvSpPr/>
          <p:nvPr/>
        </p:nvSpPr>
        <p:spPr>
          <a:xfrm>
            <a:off x="3222753" y="5436829"/>
            <a:ext cx="4828314" cy="1077196"/>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600" b="1" dirty="0" smtClean="0">
                <a:solidFill>
                  <a:srgbClr val="002060"/>
                </a:solidFill>
                <a:latin typeface="Book Antiqua" pitchFamily="18" charset="0"/>
              </a:rPr>
              <a:t>PQ12</a:t>
            </a:r>
            <a:r>
              <a:rPr lang="en-US" sz="1600" b="1" dirty="0">
                <a:solidFill>
                  <a:srgbClr val="002060"/>
                </a:solidFill>
                <a:latin typeface="Book Antiqua" pitchFamily="18" charset="0"/>
              </a:rPr>
              <a:t>: What methods and approaches induce physicians and health systems to abandon ineffective interventions or discourage adoption of unproven interventions? </a:t>
            </a:r>
          </a:p>
        </p:txBody>
      </p:sp>
    </p:spTree>
    <p:extLst>
      <p:ext uri="{BB962C8B-B14F-4D97-AF65-F5344CB8AC3E}">
        <p14:creationId xmlns:p14="http://schemas.microsoft.com/office/powerpoint/2010/main" val="20280987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20000"/>
            <a:lumOff val="80000"/>
          </a:schemeClr>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84281" y="1819612"/>
            <a:ext cx="6381788" cy="3560899"/>
          </a:xfrm>
          <a:prstGeom prst="rect">
            <a:avLst/>
          </a:prstGeom>
        </p:spPr>
      </p:pic>
      <p:sp>
        <p:nvSpPr>
          <p:cNvPr id="5" name="Rectangle 4"/>
          <p:cNvSpPr/>
          <p:nvPr/>
        </p:nvSpPr>
        <p:spPr bwMode="auto">
          <a:xfrm>
            <a:off x="8027721" y="6235399"/>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11" name="TextBox 5"/>
          <p:cNvSpPr txBox="1">
            <a:spLocks noChangeArrowheads="1"/>
          </p:cNvSpPr>
          <p:nvPr/>
        </p:nvSpPr>
        <p:spPr bwMode="auto">
          <a:xfrm>
            <a:off x="1481292" y="1267062"/>
            <a:ext cx="6188075" cy="400087"/>
          </a:xfrm>
          <a:prstGeom prst="rect">
            <a:avLst/>
          </a:prstGeom>
          <a:noFill/>
          <a:ln w="19050">
            <a:noFill/>
            <a:miter lim="800000"/>
            <a:headEnd/>
            <a:tailEnd/>
          </a:ln>
          <a:extLst>
            <a:ext uri="{909E8E84-426E-40DD-AFC4-6F175D3DCCD1}">
              <a14:hiddenFill xmlns:a14="http://schemas.microsoft.com/office/drawing/2010/main">
                <a:solidFill>
                  <a:srgbClr val="FFFFFF"/>
                </a:solidFill>
              </a14:hiddenFill>
            </a:ext>
          </a:extLst>
        </p:spPr>
        <p:txBody>
          <a:bodyPr lIns="91418" tIns="45709" rIns="91418" bIns="45709">
            <a:spAutoFit/>
          </a:bodyPr>
          <a:lstStyle>
            <a:lvl1pPr eaLnBrk="0" hangingPunct="0">
              <a:spcBef>
                <a:spcPct val="20000"/>
              </a:spcBef>
              <a:buClr>
                <a:srgbClr val="34537C"/>
              </a:buClr>
              <a:buFont typeface="Wingdings" pitchFamily="2" charset="2"/>
              <a:buChar char="§"/>
              <a:defRPr sz="2800">
                <a:solidFill>
                  <a:schemeClr val="tx1"/>
                </a:solidFill>
                <a:latin typeface="Arial" pitchFamily="34" charset="0"/>
                <a:cs typeface="Arial" pitchFamily="34" charset="0"/>
              </a:defRPr>
            </a:lvl1pPr>
            <a:lvl2pPr marL="742950" indent="-285750" eaLnBrk="0" hangingPunct="0">
              <a:spcBef>
                <a:spcPct val="20000"/>
              </a:spcBef>
              <a:buClr>
                <a:srgbClr val="34537C"/>
              </a:buClr>
              <a:buFont typeface="Courier New" pitchFamily="49" charset="0"/>
              <a:buChar char="o"/>
              <a:defRPr sz="2400">
                <a:solidFill>
                  <a:schemeClr val="tx1"/>
                </a:solidFill>
                <a:latin typeface="Arial" pitchFamily="34" charset="0"/>
                <a:cs typeface="Arial" pitchFamily="34" charset="0"/>
              </a:defRPr>
            </a:lvl2pPr>
            <a:lvl3pPr marL="1143000" indent="-228600" eaLnBrk="0" hangingPunct="0">
              <a:spcBef>
                <a:spcPct val="20000"/>
              </a:spcBef>
              <a:buClr>
                <a:srgbClr val="34537C"/>
              </a:buClr>
              <a:buFont typeface="Arial" pitchFamily="34" charset="0"/>
              <a:buChar char="•"/>
              <a:defRPr sz="2400">
                <a:solidFill>
                  <a:schemeClr val="tx1"/>
                </a:solidFill>
                <a:latin typeface="Arial" pitchFamily="34" charset="0"/>
                <a:cs typeface="Arial" pitchFamily="34" charset="0"/>
              </a:defRPr>
            </a:lvl3pPr>
            <a:lvl4pPr marL="1600200" indent="-228600" eaLnBrk="0" hangingPunct="0">
              <a:spcBef>
                <a:spcPct val="20000"/>
              </a:spcBef>
              <a:buClr>
                <a:srgbClr val="34537C"/>
              </a:buClr>
              <a:buFont typeface="Arial" pitchFamily="34" charset="0"/>
              <a:buChar char="•"/>
              <a:defRPr sz="2000">
                <a:solidFill>
                  <a:schemeClr val="tx1"/>
                </a:solidFill>
                <a:latin typeface="Arial" pitchFamily="34" charset="0"/>
                <a:cs typeface="Arial" pitchFamily="34" charset="0"/>
              </a:defRPr>
            </a:lvl4pPr>
            <a:lvl5pPr marL="2057400" indent="-228600" eaLnBrk="0" hangingPunct="0">
              <a:spcBef>
                <a:spcPct val="20000"/>
              </a:spcBef>
              <a:buClr>
                <a:srgbClr val="34537C"/>
              </a:buClr>
              <a:buFont typeface="Arial" pitchFamily="34" charset="0"/>
              <a:buChar char="•"/>
              <a:defRPr sz="2000">
                <a:solidFill>
                  <a:schemeClr val="tx1"/>
                </a:solidFill>
                <a:latin typeface="Arial" pitchFamily="34" charset="0"/>
                <a:cs typeface="Arial" pitchFamily="34" charset="0"/>
              </a:defRPr>
            </a:lvl5pPr>
            <a:lvl6pPr marL="25146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6pPr>
            <a:lvl7pPr marL="29718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7pPr>
            <a:lvl8pPr marL="34290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8pPr>
            <a:lvl9pPr marL="38862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9pPr>
          </a:lstStyle>
          <a:p>
            <a:pPr algn="ctr" eaLnBrk="1" hangingPunct="1">
              <a:spcBef>
                <a:spcPct val="0"/>
              </a:spcBef>
              <a:buClrTx/>
              <a:buNone/>
              <a:tabLst>
                <a:tab pos="2915556" algn="l"/>
              </a:tabLst>
            </a:pPr>
            <a:r>
              <a:rPr lang="en-US" altLang="en-US" sz="2000" b="1" dirty="0" smtClean="0">
                <a:solidFill>
                  <a:srgbClr val="34537C"/>
                </a:solidFill>
                <a:hlinkClick r:id="rId4"/>
              </a:rPr>
              <a:t>provocativequestions.nci.nih.gov</a:t>
            </a:r>
            <a:endParaRPr lang="en-US" altLang="en-US" sz="2000" b="1" dirty="0">
              <a:solidFill>
                <a:srgbClr val="34537C"/>
              </a:solidFill>
            </a:endParaRPr>
          </a:p>
        </p:txBody>
      </p:sp>
      <p:sp>
        <p:nvSpPr>
          <p:cNvPr id="10" name="Oval 9"/>
          <p:cNvSpPr/>
          <p:nvPr/>
        </p:nvSpPr>
        <p:spPr bwMode="auto">
          <a:xfrm>
            <a:off x="2728062" y="2622090"/>
            <a:ext cx="2351777" cy="1281649"/>
          </a:xfrm>
          <a:prstGeom prst="ellipse">
            <a:avLst/>
          </a:prstGeom>
          <a:no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n w="38100" cmpd="sng">
                <a:solidFill>
                  <a:schemeClr val="bg2"/>
                </a:solidFill>
              </a:ln>
              <a:latin typeface="Arial" charset="0"/>
              <a:cs typeface="Arial" charset="0"/>
            </a:endParaRPr>
          </a:p>
        </p:txBody>
      </p:sp>
      <p:sp>
        <p:nvSpPr>
          <p:cNvPr id="14" name="TextBox 13"/>
          <p:cNvSpPr txBox="1"/>
          <p:nvPr/>
        </p:nvSpPr>
        <p:spPr>
          <a:xfrm>
            <a:off x="2821100" y="5710711"/>
            <a:ext cx="3581400" cy="1138709"/>
          </a:xfrm>
          <a:prstGeom prst="rect">
            <a:avLst/>
          </a:prstGeom>
          <a:noFill/>
        </p:spPr>
        <p:txBody>
          <a:bodyPr wrap="square" lIns="91376" tIns="45688" rIns="91376" bIns="45688" rtlCol="0">
            <a:spAutoFit/>
          </a:bodyPr>
          <a:lstStyle/>
          <a:p>
            <a:r>
              <a:rPr lang="en-US" dirty="0" smtClean="0"/>
              <a:t>Emily Greenspan, </a:t>
            </a:r>
            <a:r>
              <a:rPr lang="en-US" dirty="0" smtClean="0"/>
              <a:t>Ph.D.</a:t>
            </a:r>
            <a:endParaRPr lang="en-US" dirty="0" smtClean="0"/>
          </a:p>
          <a:p>
            <a:r>
              <a:rPr lang="en-US" sz="1400" dirty="0"/>
              <a:t>PQ Program Director</a:t>
            </a:r>
          </a:p>
          <a:p>
            <a:r>
              <a:rPr lang="en-US" dirty="0">
                <a:hlinkClick r:id="rId5"/>
              </a:rPr>
              <a:t>e</a:t>
            </a:r>
            <a:r>
              <a:rPr lang="en-US" dirty="0" smtClean="0">
                <a:hlinkClick r:id="rId5"/>
              </a:rPr>
              <a:t>mily.greenspan@nih.gov</a:t>
            </a:r>
            <a:endParaRPr lang="en-US" dirty="0" smtClean="0"/>
          </a:p>
          <a:p>
            <a:endParaRPr lang="en-US" dirty="0"/>
          </a:p>
        </p:txBody>
      </p:sp>
      <p:sp>
        <p:nvSpPr>
          <p:cNvPr id="19" name="Title 1"/>
          <p:cNvSpPr>
            <a:spLocks noGrp="1"/>
          </p:cNvSpPr>
          <p:nvPr>
            <p:ph type="title"/>
          </p:nvPr>
        </p:nvSpPr>
        <p:spPr>
          <a:xfrm>
            <a:off x="147638" y="192088"/>
            <a:ext cx="7396162" cy="874712"/>
          </a:xfrm>
        </p:spPr>
        <p:txBody>
          <a:bodyPr/>
          <a:lstStyle/>
          <a:p>
            <a:r>
              <a:rPr lang="en-US" sz="2800" dirty="0"/>
              <a:t>Join the Team! </a:t>
            </a:r>
            <a:br>
              <a:rPr lang="en-US" sz="2800" dirty="0"/>
            </a:br>
            <a:r>
              <a:rPr lang="en-US" sz="2800" dirty="0" smtClean="0"/>
              <a:t>Current Funding </a:t>
            </a:r>
            <a:r>
              <a:rPr lang="en-US" sz="2800" dirty="0"/>
              <a:t>Opportunities</a:t>
            </a:r>
          </a:p>
        </p:txBody>
      </p:sp>
      <p:grpSp>
        <p:nvGrpSpPr>
          <p:cNvPr id="16" name="Group 15"/>
          <p:cNvGrpSpPr/>
          <p:nvPr/>
        </p:nvGrpSpPr>
        <p:grpSpPr>
          <a:xfrm>
            <a:off x="954845" y="1718444"/>
            <a:ext cx="7191273" cy="3780024"/>
            <a:chOff x="135037" y="1087823"/>
            <a:chExt cx="7191273" cy="3780024"/>
          </a:xfrm>
        </p:grpSpPr>
        <p:sp>
          <p:nvSpPr>
            <p:cNvPr id="17" name="Rectangle 16"/>
            <p:cNvSpPr/>
            <p:nvPr/>
          </p:nvSpPr>
          <p:spPr bwMode="auto">
            <a:xfrm>
              <a:off x="135037" y="1087823"/>
              <a:ext cx="7178040" cy="374904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9717" y="1118807"/>
              <a:ext cx="7176593" cy="3749040"/>
            </a:xfrm>
            <a:prstGeom prst="rect">
              <a:avLst/>
            </a:prstGeom>
          </p:spPr>
        </p:pic>
      </p:grpSp>
    </p:spTree>
    <p:extLst>
      <p:ext uri="{BB962C8B-B14F-4D97-AF65-F5344CB8AC3E}">
        <p14:creationId xmlns:p14="http://schemas.microsoft.com/office/powerpoint/2010/main" val="2590855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5248" y="3161510"/>
            <a:ext cx="6826547" cy="3547628"/>
          </a:xfrm>
        </p:spPr>
        <p:txBody>
          <a:bodyPr rtlCol="0">
            <a:normAutofit/>
          </a:bodyPr>
          <a:lstStyle/>
          <a:p>
            <a:pPr eaLnBrk="1" fontAlgn="auto" hangingPunct="1">
              <a:spcAft>
                <a:spcPts val="0"/>
              </a:spcAft>
              <a:defRPr/>
            </a:pPr>
            <a:r>
              <a:rPr lang="en-US" sz="1800" b="1" dirty="0"/>
              <a:t>Requests for Applications (RFAs) issued </a:t>
            </a:r>
            <a:r>
              <a:rPr lang="en-US" sz="1800" b="1" dirty="0" smtClean="0"/>
              <a:t>in:</a:t>
            </a:r>
          </a:p>
          <a:p>
            <a:pPr marL="457200" indent="0" eaLnBrk="1" fontAlgn="auto" hangingPunct="1">
              <a:spcAft>
                <a:spcPts val="0"/>
              </a:spcAft>
              <a:buNone/>
              <a:defRPr/>
            </a:pPr>
            <a:r>
              <a:rPr lang="en-US" sz="1800" b="1" dirty="0" smtClean="0"/>
              <a:t>2011</a:t>
            </a:r>
            <a:r>
              <a:rPr lang="en-US" sz="1800" b="1" dirty="0"/>
              <a:t>, 2012, </a:t>
            </a:r>
            <a:r>
              <a:rPr lang="en-US" sz="1800" b="1" dirty="0" smtClean="0"/>
              <a:t>2013 </a:t>
            </a:r>
            <a:r>
              <a:rPr lang="en-US" sz="1800" b="1" i="1" dirty="0" smtClean="0">
                <a:solidFill>
                  <a:schemeClr val="accent1">
                    <a:lumMod val="50000"/>
                  </a:schemeClr>
                </a:solidFill>
              </a:rPr>
              <a:t>[Phase 1] </a:t>
            </a:r>
            <a:r>
              <a:rPr lang="en-US" sz="1800" b="1" dirty="0" smtClean="0"/>
              <a:t>and 2015 </a:t>
            </a:r>
            <a:r>
              <a:rPr lang="en-US" sz="1800" b="1" i="1" dirty="0" smtClean="0">
                <a:solidFill>
                  <a:schemeClr val="accent1">
                    <a:lumMod val="50000"/>
                  </a:schemeClr>
                </a:solidFill>
              </a:rPr>
              <a:t>[Phase 2]</a:t>
            </a:r>
          </a:p>
          <a:p>
            <a:pPr marL="457200" indent="0" eaLnBrk="1" fontAlgn="auto" hangingPunct="1">
              <a:spcAft>
                <a:spcPts val="0"/>
              </a:spcAft>
              <a:buNone/>
              <a:defRPr/>
            </a:pPr>
            <a:endParaRPr lang="en-US" sz="800" b="1" i="1" dirty="0" smtClean="0"/>
          </a:p>
          <a:p>
            <a:pPr marL="457200" indent="0" eaLnBrk="1" fontAlgn="auto" hangingPunct="1">
              <a:spcAft>
                <a:spcPts val="0"/>
              </a:spcAft>
              <a:buNone/>
              <a:defRPr/>
            </a:pPr>
            <a:endParaRPr lang="en-US" sz="200" b="1" i="1" dirty="0"/>
          </a:p>
          <a:p>
            <a:pPr marL="548640" lvl="1" eaLnBrk="1" fontAlgn="auto" hangingPunct="1">
              <a:spcAft>
                <a:spcPts val="0"/>
              </a:spcAft>
              <a:defRPr/>
            </a:pPr>
            <a:r>
              <a:rPr lang="en-US" sz="1600" dirty="0"/>
              <a:t>PQs solicited through </a:t>
            </a:r>
            <a:r>
              <a:rPr lang="en-US" sz="1600" b="1" dirty="0"/>
              <a:t>workshops with the extramural research community</a:t>
            </a:r>
            <a:r>
              <a:rPr lang="en-US" sz="1600" dirty="0"/>
              <a:t> and </a:t>
            </a:r>
            <a:r>
              <a:rPr lang="en-US" sz="1600" dirty="0" smtClean="0"/>
              <a:t>website</a:t>
            </a:r>
          </a:p>
          <a:p>
            <a:pPr marL="548640" lvl="1" eaLnBrk="1" fontAlgn="auto" hangingPunct="1">
              <a:spcAft>
                <a:spcPts val="0"/>
              </a:spcAft>
              <a:defRPr/>
            </a:pPr>
            <a:endParaRPr lang="en-US" sz="200" dirty="0" smtClean="0"/>
          </a:p>
          <a:p>
            <a:pPr marL="548640" lvl="1" eaLnBrk="1" fontAlgn="auto" hangingPunct="1">
              <a:spcAft>
                <a:spcPts val="0"/>
              </a:spcAft>
              <a:defRPr/>
            </a:pPr>
            <a:endParaRPr lang="en-US" sz="200" dirty="0" smtClean="0"/>
          </a:p>
          <a:p>
            <a:pPr marL="548640" lvl="1" eaLnBrk="1" fontAlgn="auto" hangingPunct="1">
              <a:spcAft>
                <a:spcPts val="0"/>
              </a:spcAft>
              <a:defRPr/>
            </a:pPr>
            <a:endParaRPr lang="en-US" sz="500" dirty="0" smtClean="0"/>
          </a:p>
          <a:p>
            <a:pPr marL="548640" lvl="1" indent="0" eaLnBrk="1" fontAlgn="auto" hangingPunct="1">
              <a:spcAft>
                <a:spcPts val="0"/>
              </a:spcAft>
              <a:buNone/>
              <a:defRPr/>
            </a:pPr>
            <a:endParaRPr lang="en-US" sz="200" dirty="0" smtClean="0"/>
          </a:p>
          <a:p>
            <a:pPr marL="548640" lvl="1" indent="0" eaLnBrk="1" fontAlgn="auto" hangingPunct="1">
              <a:spcAft>
                <a:spcPts val="0"/>
              </a:spcAft>
              <a:buNone/>
              <a:defRPr/>
            </a:pPr>
            <a:endParaRPr lang="en-US" sz="200" dirty="0"/>
          </a:p>
          <a:p>
            <a:pPr marL="548640" lvl="1" eaLnBrk="1" fontAlgn="auto" hangingPunct="1">
              <a:lnSpc>
                <a:spcPct val="130000"/>
              </a:lnSpc>
              <a:spcAft>
                <a:spcPts val="0"/>
              </a:spcAft>
              <a:defRPr/>
            </a:pPr>
            <a:r>
              <a:rPr lang="en-US" sz="1600" b="1" dirty="0"/>
              <a:t>R01 </a:t>
            </a:r>
            <a:r>
              <a:rPr lang="en-US" sz="1600" dirty="0" smtClean="0"/>
              <a:t>and </a:t>
            </a:r>
            <a:r>
              <a:rPr lang="en-US" sz="1600" b="1" dirty="0" smtClean="0"/>
              <a:t>R21 </a:t>
            </a:r>
            <a:r>
              <a:rPr lang="en-US" sz="1600" dirty="0" smtClean="0"/>
              <a:t>grant mechanisms</a:t>
            </a:r>
            <a:endParaRPr lang="en-US" sz="1600" dirty="0"/>
          </a:p>
          <a:p>
            <a:pPr marL="548640" lvl="1" eaLnBrk="1" fontAlgn="auto" hangingPunct="1">
              <a:lnSpc>
                <a:spcPct val="130000"/>
              </a:lnSpc>
              <a:spcAft>
                <a:spcPts val="0"/>
              </a:spcAft>
              <a:defRPr/>
            </a:pPr>
            <a:endParaRPr lang="en-US" sz="500" dirty="0" smtClean="0"/>
          </a:p>
          <a:p>
            <a:pPr marL="548640" lvl="1" eaLnBrk="1" fontAlgn="auto" hangingPunct="1">
              <a:lnSpc>
                <a:spcPct val="130000"/>
              </a:lnSpc>
              <a:spcAft>
                <a:spcPts val="0"/>
              </a:spcAft>
              <a:defRPr/>
            </a:pPr>
            <a:endParaRPr lang="en-US" sz="200" dirty="0"/>
          </a:p>
          <a:p>
            <a:pPr marL="548640" lvl="1" eaLnBrk="1" fontAlgn="auto" hangingPunct="1">
              <a:lnSpc>
                <a:spcPct val="130000"/>
              </a:lnSpc>
              <a:spcAft>
                <a:spcPts val="0"/>
              </a:spcAft>
              <a:defRPr/>
            </a:pPr>
            <a:r>
              <a:rPr lang="en-US" sz="1600" dirty="0"/>
              <a:t>Preliminary data for R01s de-emphasized</a:t>
            </a:r>
          </a:p>
          <a:p>
            <a:pPr marL="548640" lvl="1" indent="0" eaLnBrk="1" fontAlgn="auto" hangingPunct="1">
              <a:lnSpc>
                <a:spcPct val="130000"/>
              </a:lnSpc>
              <a:spcAft>
                <a:spcPts val="0"/>
              </a:spcAft>
              <a:buNone/>
              <a:defRPr/>
            </a:pPr>
            <a:endParaRPr lang="en-US" sz="200" dirty="0"/>
          </a:p>
          <a:p>
            <a:pPr marL="548640" lvl="1" indent="0" eaLnBrk="1" fontAlgn="auto" hangingPunct="1">
              <a:lnSpc>
                <a:spcPct val="130000"/>
              </a:lnSpc>
              <a:spcAft>
                <a:spcPts val="0"/>
              </a:spcAft>
              <a:buNone/>
              <a:defRPr/>
            </a:pPr>
            <a:endParaRPr lang="en-US" sz="500" dirty="0" smtClean="0"/>
          </a:p>
          <a:p>
            <a:pPr marL="548640" lvl="1" indent="0" eaLnBrk="1" fontAlgn="auto" hangingPunct="1">
              <a:lnSpc>
                <a:spcPct val="130000"/>
              </a:lnSpc>
              <a:spcAft>
                <a:spcPts val="0"/>
              </a:spcAft>
              <a:buNone/>
              <a:defRPr/>
            </a:pPr>
            <a:endParaRPr lang="en-US" sz="200" dirty="0"/>
          </a:p>
          <a:p>
            <a:pPr marL="548640" lvl="1" eaLnBrk="1" fontAlgn="auto" hangingPunct="1">
              <a:spcBef>
                <a:spcPts val="0"/>
              </a:spcBef>
              <a:spcAft>
                <a:spcPts val="0"/>
              </a:spcAft>
              <a:defRPr/>
            </a:pPr>
            <a:r>
              <a:rPr lang="en-US" sz="1600" dirty="0"/>
              <a:t>Projects encouraged to move beyond next logical</a:t>
            </a:r>
          </a:p>
          <a:p>
            <a:pPr marL="548640" lvl="1" indent="-292032" eaLnBrk="1" fontAlgn="auto" hangingPunct="1">
              <a:spcBef>
                <a:spcPts val="0"/>
              </a:spcBef>
              <a:spcAft>
                <a:spcPts val="0"/>
              </a:spcAft>
              <a:buNone/>
              <a:defRPr/>
            </a:pPr>
            <a:r>
              <a:rPr lang="en-US" sz="1600" dirty="0"/>
              <a:t>	or incremental step</a:t>
            </a:r>
          </a:p>
          <a:p>
            <a:pPr marL="548640" lvl="1" indent="-292032" eaLnBrk="1" fontAlgn="auto" hangingPunct="1">
              <a:spcBef>
                <a:spcPts val="0"/>
              </a:spcBef>
              <a:spcAft>
                <a:spcPts val="0"/>
              </a:spcAft>
              <a:buNone/>
              <a:defRPr/>
            </a:pPr>
            <a:endParaRPr lang="en-US" sz="200" dirty="0"/>
          </a:p>
          <a:p>
            <a:pPr marL="747539" lvl="1" indent="-292032" eaLnBrk="1" fontAlgn="auto" hangingPunct="1">
              <a:spcAft>
                <a:spcPts val="0"/>
              </a:spcAft>
              <a:buNone/>
              <a:defRPr/>
            </a:pPr>
            <a:endParaRPr lang="en-US" sz="200" dirty="0"/>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213667"/>
            <a:ext cx="2883135" cy="777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95250" y="1809752"/>
            <a:ext cx="8610600" cy="1009442"/>
          </a:xfrm>
          <a:prstGeom prst="rect">
            <a:avLst/>
          </a:prstGeom>
          <a:noFill/>
        </p:spPr>
        <p:txBody>
          <a:bodyPr wrap="square" lIns="91376" tIns="45688" rIns="91376" bIns="45688" rtlCol="0">
            <a:spAutoFit/>
          </a:bodyPr>
          <a:lstStyle/>
          <a:p>
            <a:pPr marL="342659" indent="-342659" fontAlgn="auto">
              <a:spcBef>
                <a:spcPct val="20000"/>
              </a:spcBef>
              <a:spcAft>
                <a:spcPts val="0"/>
              </a:spcAft>
              <a:buClr>
                <a:srgbClr val="34537C"/>
              </a:buClr>
              <a:buFont typeface="Wingdings" pitchFamily="2" charset="2"/>
              <a:buChar char="§"/>
              <a:defRPr/>
            </a:pPr>
            <a:r>
              <a:rPr lang="en-US" sz="2000" b="1" kern="0" dirty="0">
                <a:solidFill>
                  <a:srgbClr val="34537C"/>
                </a:solidFill>
                <a:latin typeface="Arial"/>
                <a:cs typeface="Arial"/>
              </a:rPr>
              <a:t>Program Objective:</a:t>
            </a:r>
          </a:p>
          <a:p>
            <a:pPr marL="742428" lvl="1" indent="-285548" fontAlgn="auto">
              <a:spcBef>
                <a:spcPct val="20000"/>
              </a:spcBef>
              <a:spcAft>
                <a:spcPts val="0"/>
              </a:spcAft>
              <a:buClr>
                <a:srgbClr val="34537C"/>
              </a:buClr>
              <a:buFont typeface="Courier New" pitchFamily="49" charset="0"/>
              <a:buChar char="o"/>
              <a:defRPr/>
            </a:pPr>
            <a:r>
              <a:rPr lang="en-US" kern="0" dirty="0">
                <a:solidFill>
                  <a:srgbClr val="34537C"/>
                </a:solidFill>
                <a:latin typeface="Arial"/>
                <a:cs typeface="Arial"/>
              </a:rPr>
              <a:t>Stimulate specific areas of cancer research that are deemed </a:t>
            </a:r>
            <a:r>
              <a:rPr lang="en-US" b="1" kern="0" dirty="0">
                <a:solidFill>
                  <a:srgbClr val="34537C"/>
                </a:solidFill>
                <a:latin typeface="Arial"/>
                <a:cs typeface="Arial"/>
              </a:rPr>
              <a:t>understudied</a:t>
            </a:r>
            <a:r>
              <a:rPr lang="en-US" kern="0" dirty="0">
                <a:solidFill>
                  <a:srgbClr val="34537C"/>
                </a:solidFill>
                <a:latin typeface="Arial"/>
                <a:cs typeface="Arial"/>
              </a:rPr>
              <a:t>, </a:t>
            </a:r>
            <a:r>
              <a:rPr lang="en-US" b="1" kern="0" dirty="0">
                <a:solidFill>
                  <a:srgbClr val="34537C"/>
                </a:solidFill>
                <a:latin typeface="Arial"/>
                <a:cs typeface="Arial"/>
              </a:rPr>
              <a:t>neglected</a:t>
            </a:r>
            <a:r>
              <a:rPr lang="en-US" kern="0" dirty="0">
                <a:solidFill>
                  <a:srgbClr val="34537C"/>
                </a:solidFill>
                <a:latin typeface="Arial"/>
                <a:cs typeface="Arial"/>
              </a:rPr>
              <a:t>, </a:t>
            </a:r>
            <a:r>
              <a:rPr lang="en-US" b="1" kern="0" dirty="0">
                <a:solidFill>
                  <a:srgbClr val="34537C"/>
                </a:solidFill>
                <a:latin typeface="Arial"/>
                <a:cs typeface="Arial"/>
              </a:rPr>
              <a:t>paradoxical</a:t>
            </a:r>
            <a:r>
              <a:rPr lang="en-US" kern="0" dirty="0">
                <a:solidFill>
                  <a:srgbClr val="34537C"/>
                </a:solidFill>
                <a:latin typeface="Arial"/>
                <a:cs typeface="Arial"/>
              </a:rPr>
              <a:t>, or have been </a:t>
            </a:r>
            <a:r>
              <a:rPr lang="en-US" b="1" kern="0" dirty="0">
                <a:solidFill>
                  <a:srgbClr val="34537C"/>
                </a:solidFill>
                <a:latin typeface="Arial"/>
                <a:cs typeface="Arial"/>
              </a:rPr>
              <a:t>difficult to address</a:t>
            </a:r>
            <a:r>
              <a:rPr lang="en-US" kern="0" dirty="0">
                <a:solidFill>
                  <a:srgbClr val="34537C"/>
                </a:solidFill>
                <a:latin typeface="Arial"/>
                <a:cs typeface="Arial"/>
              </a:rPr>
              <a:t> in the past.</a:t>
            </a:r>
          </a:p>
        </p:txBody>
      </p:sp>
      <p:sp>
        <p:nvSpPr>
          <p:cNvPr id="7" name="Rectangle 6"/>
          <p:cNvSpPr/>
          <p:nvPr/>
        </p:nvSpPr>
        <p:spPr bwMode="auto">
          <a:xfrm>
            <a:off x="8027721" y="6235399"/>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9" name="Title 1"/>
          <p:cNvSpPr>
            <a:spLocks noGrp="1"/>
          </p:cNvSpPr>
          <p:nvPr>
            <p:ph type="title"/>
          </p:nvPr>
        </p:nvSpPr>
        <p:spPr>
          <a:xfrm>
            <a:off x="3041546" y="160488"/>
            <a:ext cx="4224337" cy="874712"/>
          </a:xfrm>
        </p:spPr>
        <p:txBody>
          <a:bodyPr/>
          <a:lstStyle/>
          <a:p>
            <a:r>
              <a:rPr lang="en-US" sz="2800" dirty="0"/>
              <a:t>Provocative Questions Overview</a:t>
            </a:r>
          </a:p>
        </p:txBody>
      </p:sp>
      <p:grpSp>
        <p:nvGrpSpPr>
          <p:cNvPr id="4" name="Group 3"/>
          <p:cNvGrpSpPr/>
          <p:nvPr/>
        </p:nvGrpSpPr>
        <p:grpSpPr>
          <a:xfrm>
            <a:off x="5686426" y="4485085"/>
            <a:ext cx="3457574" cy="2289935"/>
            <a:chOff x="5467350" y="4547954"/>
            <a:chExt cx="3457574" cy="2289935"/>
          </a:xfrm>
        </p:grpSpPr>
        <p:pic>
          <p:nvPicPr>
            <p:cNvPr id="5122"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86424" y="4547954"/>
              <a:ext cx="3019425" cy="20543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5467350" y="6576279"/>
              <a:ext cx="3457574" cy="261610"/>
            </a:xfrm>
            <a:prstGeom prst="rect">
              <a:avLst/>
            </a:prstGeom>
          </p:spPr>
          <p:txBody>
            <a:bodyPr wrap="square">
              <a:spAutoFit/>
            </a:bodyPr>
            <a:lstStyle/>
            <a:p>
              <a:pPr algn="ctr"/>
              <a:r>
                <a:rPr lang="en-US" sz="1100" dirty="0"/>
                <a:t>Varmus and Harlow. </a:t>
              </a:r>
              <a:r>
                <a:rPr lang="en-US" sz="1100" i="1" dirty="0"/>
                <a:t>Nature </a:t>
              </a:r>
              <a:r>
                <a:rPr lang="en-US" sz="1100" dirty="0"/>
                <a:t>2012; 481: 436-437</a:t>
              </a:r>
            </a:p>
          </p:txBody>
        </p:sp>
      </p:grpSp>
    </p:spTree>
    <p:extLst>
      <p:ext uri="{BB962C8B-B14F-4D97-AF65-F5344CB8AC3E}">
        <p14:creationId xmlns:p14="http://schemas.microsoft.com/office/powerpoint/2010/main" val="2423194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17" end="1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8" end="1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12786" y="1973263"/>
            <a:ext cx="6602001" cy="3657600"/>
          </a:xfrm>
          <a:prstGeom prst="rect">
            <a:avLst/>
          </a:prstGeom>
        </p:spPr>
      </p:pic>
      <p:sp>
        <p:nvSpPr>
          <p:cNvPr id="2" name="Title 1"/>
          <p:cNvSpPr>
            <a:spLocks noGrp="1"/>
          </p:cNvSpPr>
          <p:nvPr>
            <p:ph type="title"/>
          </p:nvPr>
        </p:nvSpPr>
        <p:spPr/>
        <p:txBody>
          <a:bodyPr/>
          <a:lstStyle/>
          <a:p>
            <a:r>
              <a:rPr lang="en-US" sz="2750" dirty="0"/>
              <a:t>Provocative </a:t>
            </a:r>
            <a:r>
              <a:rPr lang="en-US" sz="2750" dirty="0" smtClean="0"/>
              <a:t>Questions </a:t>
            </a:r>
            <a:r>
              <a:rPr lang="en-US" sz="2600" dirty="0"/>
              <a:t>(</a:t>
            </a:r>
            <a:r>
              <a:rPr lang="en-US" sz="2600" dirty="0" smtClean="0"/>
              <a:t>PQ) </a:t>
            </a:r>
            <a:r>
              <a:rPr lang="en-US" sz="2750" dirty="0" smtClean="0"/>
              <a:t>Coordination</a:t>
            </a:r>
            <a:endParaRPr lang="en-US" sz="2750" dirty="0"/>
          </a:p>
        </p:txBody>
      </p:sp>
      <p:sp>
        <p:nvSpPr>
          <p:cNvPr id="5" name="Rectangle 4"/>
          <p:cNvSpPr/>
          <p:nvPr/>
        </p:nvSpPr>
        <p:spPr bwMode="auto">
          <a:xfrm>
            <a:off x="8027721" y="6235399"/>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grpSp>
        <p:nvGrpSpPr>
          <p:cNvPr id="3" name="Group 2"/>
          <p:cNvGrpSpPr/>
          <p:nvPr/>
        </p:nvGrpSpPr>
        <p:grpSpPr>
          <a:xfrm>
            <a:off x="166250" y="2933183"/>
            <a:ext cx="2315687" cy="2010909"/>
            <a:chOff x="166250" y="2113808"/>
            <a:chExt cx="2315687" cy="2010909"/>
          </a:xfrm>
        </p:grpSpPr>
        <p:pic>
          <p:nvPicPr>
            <p:cNvPr id="7" name="Picture 6" descr="Greenspan_Hi Res.jpg"/>
            <p:cNvPicPr>
              <a:picLocks noChangeAspect="1"/>
            </p:cNvPicPr>
            <p:nvPr/>
          </p:nvPicPr>
          <p:blipFill>
            <a:blip r:embed="rId4" cstate="print"/>
            <a:srcRect t="7792"/>
            <a:stretch>
              <a:fillRect/>
            </a:stretch>
          </p:blipFill>
          <p:spPr>
            <a:xfrm>
              <a:off x="835783" y="2113808"/>
              <a:ext cx="969256" cy="1371600"/>
            </a:xfrm>
            <a:prstGeom prst="rect">
              <a:avLst/>
            </a:prstGeom>
            <a:effectLst>
              <a:outerShdw blurRad="190500" algn="ctr" rotWithShape="0">
                <a:srgbClr val="000000">
                  <a:alpha val="70000"/>
                </a:srgbClr>
              </a:outerShdw>
            </a:effectLst>
          </p:spPr>
        </p:pic>
        <p:sp>
          <p:nvSpPr>
            <p:cNvPr id="8" name="Rounded Rectangle 7"/>
            <p:cNvSpPr/>
            <p:nvPr/>
          </p:nvSpPr>
          <p:spPr>
            <a:xfrm>
              <a:off x="166250" y="3515117"/>
              <a:ext cx="2315687" cy="609600"/>
            </a:xfrm>
            <a:prstGeom prst="roundRect">
              <a:avLst/>
            </a:prstGeom>
            <a:noFill/>
            <a:ln w="3175">
              <a:noFill/>
            </a:ln>
          </p:spPr>
          <p:style>
            <a:lnRef idx="2">
              <a:schemeClr val="accent3"/>
            </a:lnRef>
            <a:fillRef idx="1">
              <a:schemeClr val="lt1"/>
            </a:fillRef>
            <a:effectRef idx="0">
              <a:schemeClr val="accent3"/>
            </a:effectRef>
            <a:fontRef idx="minor">
              <a:schemeClr val="dk1"/>
            </a:fontRef>
          </p:style>
          <p:txBody>
            <a:bodyPr lIns="91418" tIns="45709" rIns="91418" bIns="45709" anchor="ctr"/>
            <a:lstStyle/>
            <a:p>
              <a:pPr algn="ctr">
                <a:defRPr/>
              </a:pPr>
              <a:r>
                <a:rPr lang="en-US" sz="1400" b="1" dirty="0">
                  <a:solidFill>
                    <a:srgbClr val="000000"/>
                  </a:solidFill>
                </a:rPr>
                <a:t>Program Director</a:t>
              </a:r>
            </a:p>
            <a:p>
              <a:pPr algn="ctr">
                <a:defRPr/>
              </a:pPr>
              <a:r>
                <a:rPr lang="en-US" sz="1400" dirty="0">
                  <a:solidFill>
                    <a:srgbClr val="000000"/>
                  </a:solidFill>
                </a:rPr>
                <a:t>Emily J. Greenspan, </a:t>
              </a:r>
              <a:r>
                <a:rPr lang="en-US" sz="1400" dirty="0" smtClean="0">
                  <a:solidFill>
                    <a:srgbClr val="000000"/>
                  </a:solidFill>
                </a:rPr>
                <a:t>Ph.D.</a:t>
              </a:r>
              <a:endParaRPr lang="en-US" sz="1400" dirty="0">
                <a:solidFill>
                  <a:srgbClr val="000000"/>
                </a:solidFill>
              </a:endParaRPr>
            </a:p>
          </p:txBody>
        </p:sp>
      </p:grpSp>
      <p:sp>
        <p:nvSpPr>
          <p:cNvPr id="11" name="TextBox 5"/>
          <p:cNvSpPr txBox="1">
            <a:spLocks noChangeArrowheads="1"/>
          </p:cNvSpPr>
          <p:nvPr/>
        </p:nvSpPr>
        <p:spPr bwMode="auto">
          <a:xfrm>
            <a:off x="2548064" y="6132901"/>
            <a:ext cx="6188075" cy="369332"/>
          </a:xfrm>
          <a:prstGeom prst="rect">
            <a:avLst/>
          </a:prstGeom>
          <a:noFill/>
          <a:ln w="19050">
            <a:noFill/>
            <a:miter lim="800000"/>
            <a:headEnd/>
            <a:tailEnd/>
          </a:ln>
          <a:extLst>
            <a:ext uri="{909E8E84-426E-40DD-AFC4-6F175D3DCCD1}">
              <a14:hiddenFill xmlns:a14="http://schemas.microsoft.com/office/drawing/2010/main">
                <a:solidFill>
                  <a:srgbClr val="FFFFFF"/>
                </a:solidFill>
              </a14:hiddenFill>
            </a:ext>
          </a:extLst>
        </p:spPr>
        <p:txBody>
          <a:bodyPr lIns="91418" tIns="45709" rIns="91418" bIns="45709">
            <a:spAutoFit/>
          </a:bodyPr>
          <a:lstStyle>
            <a:lvl1pPr eaLnBrk="0" hangingPunct="0">
              <a:spcBef>
                <a:spcPct val="20000"/>
              </a:spcBef>
              <a:buClr>
                <a:srgbClr val="34537C"/>
              </a:buClr>
              <a:buFont typeface="Wingdings" pitchFamily="2" charset="2"/>
              <a:buChar char="§"/>
              <a:defRPr sz="2800">
                <a:solidFill>
                  <a:schemeClr val="tx1"/>
                </a:solidFill>
                <a:latin typeface="Arial" pitchFamily="34" charset="0"/>
                <a:cs typeface="Arial" pitchFamily="34" charset="0"/>
              </a:defRPr>
            </a:lvl1pPr>
            <a:lvl2pPr marL="742950" indent="-285750" eaLnBrk="0" hangingPunct="0">
              <a:spcBef>
                <a:spcPct val="20000"/>
              </a:spcBef>
              <a:buClr>
                <a:srgbClr val="34537C"/>
              </a:buClr>
              <a:buFont typeface="Courier New" pitchFamily="49" charset="0"/>
              <a:buChar char="o"/>
              <a:defRPr sz="2400">
                <a:solidFill>
                  <a:schemeClr val="tx1"/>
                </a:solidFill>
                <a:latin typeface="Arial" pitchFamily="34" charset="0"/>
                <a:cs typeface="Arial" pitchFamily="34" charset="0"/>
              </a:defRPr>
            </a:lvl2pPr>
            <a:lvl3pPr marL="1143000" indent="-228600" eaLnBrk="0" hangingPunct="0">
              <a:spcBef>
                <a:spcPct val="20000"/>
              </a:spcBef>
              <a:buClr>
                <a:srgbClr val="34537C"/>
              </a:buClr>
              <a:buFont typeface="Arial" pitchFamily="34" charset="0"/>
              <a:buChar char="•"/>
              <a:defRPr sz="2400">
                <a:solidFill>
                  <a:schemeClr val="tx1"/>
                </a:solidFill>
                <a:latin typeface="Arial" pitchFamily="34" charset="0"/>
                <a:cs typeface="Arial" pitchFamily="34" charset="0"/>
              </a:defRPr>
            </a:lvl3pPr>
            <a:lvl4pPr marL="1600200" indent="-228600" eaLnBrk="0" hangingPunct="0">
              <a:spcBef>
                <a:spcPct val="20000"/>
              </a:spcBef>
              <a:buClr>
                <a:srgbClr val="34537C"/>
              </a:buClr>
              <a:buFont typeface="Arial" pitchFamily="34" charset="0"/>
              <a:buChar char="•"/>
              <a:defRPr sz="2000">
                <a:solidFill>
                  <a:schemeClr val="tx1"/>
                </a:solidFill>
                <a:latin typeface="Arial" pitchFamily="34" charset="0"/>
                <a:cs typeface="Arial" pitchFamily="34" charset="0"/>
              </a:defRPr>
            </a:lvl4pPr>
            <a:lvl5pPr marL="2057400" indent="-228600" eaLnBrk="0" hangingPunct="0">
              <a:spcBef>
                <a:spcPct val="20000"/>
              </a:spcBef>
              <a:buClr>
                <a:srgbClr val="34537C"/>
              </a:buClr>
              <a:buFont typeface="Arial" pitchFamily="34" charset="0"/>
              <a:buChar char="•"/>
              <a:defRPr sz="2000">
                <a:solidFill>
                  <a:schemeClr val="tx1"/>
                </a:solidFill>
                <a:latin typeface="Arial" pitchFamily="34" charset="0"/>
                <a:cs typeface="Arial" pitchFamily="34" charset="0"/>
              </a:defRPr>
            </a:lvl5pPr>
            <a:lvl6pPr marL="25146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6pPr>
            <a:lvl7pPr marL="29718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7pPr>
            <a:lvl8pPr marL="34290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8pPr>
            <a:lvl9pPr marL="3886200" indent="-228600" eaLnBrk="0" fontAlgn="base" hangingPunct="0">
              <a:spcBef>
                <a:spcPct val="20000"/>
              </a:spcBef>
              <a:spcAft>
                <a:spcPct val="0"/>
              </a:spcAft>
              <a:buClr>
                <a:srgbClr val="34537C"/>
              </a:buClr>
              <a:buFont typeface="Arial" pitchFamily="34" charset="0"/>
              <a:buChar char="•"/>
              <a:defRPr sz="2000">
                <a:solidFill>
                  <a:schemeClr val="tx1"/>
                </a:solidFill>
                <a:latin typeface="Arial" pitchFamily="34" charset="0"/>
                <a:cs typeface="Arial" pitchFamily="34" charset="0"/>
              </a:defRPr>
            </a:lvl9pPr>
          </a:lstStyle>
          <a:p>
            <a:pPr algn="ctr" eaLnBrk="1" hangingPunct="1">
              <a:spcBef>
                <a:spcPct val="0"/>
              </a:spcBef>
              <a:buClrTx/>
              <a:buFontTx/>
              <a:buNone/>
            </a:pPr>
            <a:r>
              <a:rPr lang="en-US" altLang="en-US" sz="1800" b="1" dirty="0" smtClean="0">
                <a:solidFill>
                  <a:srgbClr val="34537C"/>
                </a:solidFill>
                <a:hlinkClick r:id="rId5"/>
              </a:rPr>
              <a:t>provocativequestions.nci.nih.gov</a:t>
            </a:r>
            <a:endParaRPr lang="en-US" altLang="en-US" sz="1800" b="1" dirty="0">
              <a:solidFill>
                <a:srgbClr val="34537C"/>
              </a:solidFill>
            </a:endParaRPr>
          </a:p>
        </p:txBody>
      </p:sp>
    </p:spTree>
    <p:extLst>
      <p:ext uri="{BB962C8B-B14F-4D97-AF65-F5344CB8AC3E}">
        <p14:creationId xmlns:p14="http://schemas.microsoft.com/office/powerpoint/2010/main" val="33073370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PQ Trans-NCI Organizational Structure</a:t>
            </a:r>
            <a:endParaRPr lang="en-US" sz="2800" dirty="0"/>
          </a:p>
        </p:txBody>
      </p:sp>
      <p:sp>
        <p:nvSpPr>
          <p:cNvPr id="5" name="Rectangle 4"/>
          <p:cNvSpPr/>
          <p:nvPr/>
        </p:nvSpPr>
        <p:spPr bwMode="auto">
          <a:xfrm>
            <a:off x="7996187" y="6219634"/>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grpSp>
        <p:nvGrpSpPr>
          <p:cNvPr id="4" name="Group 3"/>
          <p:cNvGrpSpPr/>
          <p:nvPr/>
        </p:nvGrpSpPr>
        <p:grpSpPr>
          <a:xfrm>
            <a:off x="166250" y="2814433"/>
            <a:ext cx="2315687" cy="2010909"/>
            <a:chOff x="166250" y="2113808"/>
            <a:chExt cx="2315687" cy="2010909"/>
          </a:xfrm>
        </p:grpSpPr>
        <p:pic>
          <p:nvPicPr>
            <p:cNvPr id="7" name="Picture 6" descr="Greenspan_Hi Res.jpg"/>
            <p:cNvPicPr>
              <a:picLocks noChangeAspect="1"/>
            </p:cNvPicPr>
            <p:nvPr/>
          </p:nvPicPr>
          <p:blipFill>
            <a:blip r:embed="rId3" cstate="print"/>
            <a:srcRect t="7792"/>
            <a:stretch>
              <a:fillRect/>
            </a:stretch>
          </p:blipFill>
          <p:spPr>
            <a:xfrm>
              <a:off x="835783" y="2113808"/>
              <a:ext cx="969256" cy="1371600"/>
            </a:xfrm>
            <a:prstGeom prst="rect">
              <a:avLst/>
            </a:prstGeom>
            <a:effectLst>
              <a:outerShdw blurRad="190500" algn="ctr" rotWithShape="0">
                <a:srgbClr val="000000">
                  <a:alpha val="70000"/>
                </a:srgbClr>
              </a:outerShdw>
            </a:effectLst>
          </p:spPr>
        </p:pic>
        <p:sp>
          <p:nvSpPr>
            <p:cNvPr id="8" name="Rounded Rectangle 7"/>
            <p:cNvSpPr/>
            <p:nvPr/>
          </p:nvSpPr>
          <p:spPr>
            <a:xfrm>
              <a:off x="166250" y="3515117"/>
              <a:ext cx="2315687" cy="609600"/>
            </a:xfrm>
            <a:prstGeom prst="roundRect">
              <a:avLst/>
            </a:prstGeom>
            <a:noFill/>
            <a:ln w="3175">
              <a:noFill/>
            </a:ln>
          </p:spPr>
          <p:style>
            <a:lnRef idx="2">
              <a:schemeClr val="accent3"/>
            </a:lnRef>
            <a:fillRef idx="1">
              <a:schemeClr val="lt1"/>
            </a:fillRef>
            <a:effectRef idx="0">
              <a:schemeClr val="accent3"/>
            </a:effectRef>
            <a:fontRef idx="minor">
              <a:schemeClr val="dk1"/>
            </a:fontRef>
          </p:style>
          <p:txBody>
            <a:bodyPr lIns="91418" tIns="45709" rIns="91418" bIns="45709" anchor="ctr"/>
            <a:lstStyle/>
            <a:p>
              <a:pPr algn="ctr">
                <a:defRPr/>
              </a:pPr>
              <a:r>
                <a:rPr lang="en-US" sz="1400" b="1" dirty="0">
                  <a:solidFill>
                    <a:srgbClr val="000000"/>
                  </a:solidFill>
                </a:rPr>
                <a:t>Program Director</a:t>
              </a:r>
            </a:p>
            <a:p>
              <a:pPr algn="ctr">
                <a:defRPr/>
              </a:pPr>
              <a:r>
                <a:rPr lang="en-US" sz="1400" dirty="0">
                  <a:solidFill>
                    <a:srgbClr val="000000"/>
                  </a:solidFill>
                </a:rPr>
                <a:t>Emily J. Greenspan, PhD</a:t>
              </a:r>
            </a:p>
          </p:txBody>
        </p:sp>
      </p:grpSp>
      <p:graphicFrame>
        <p:nvGraphicFramePr>
          <p:cNvPr id="3" name="Diagram 2"/>
          <p:cNvGraphicFramePr/>
          <p:nvPr>
            <p:extLst>
              <p:ext uri="{D42A27DB-BD31-4B8C-83A1-F6EECF244321}">
                <p14:modId xmlns:p14="http://schemas.microsoft.com/office/powerpoint/2010/main" val="782110458"/>
              </p:ext>
            </p:extLst>
          </p:nvPr>
        </p:nvGraphicFramePr>
        <p:xfrm>
          <a:off x="2769492" y="2159872"/>
          <a:ext cx="5696598" cy="371657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 name="TextBox 9"/>
          <p:cNvSpPr txBox="1"/>
          <p:nvPr/>
        </p:nvSpPr>
        <p:spPr>
          <a:xfrm>
            <a:off x="3026982" y="5855840"/>
            <a:ext cx="2333297" cy="923330"/>
          </a:xfrm>
          <a:prstGeom prst="rect">
            <a:avLst/>
          </a:prstGeom>
          <a:noFill/>
        </p:spPr>
        <p:txBody>
          <a:bodyPr wrap="square" rtlCol="0">
            <a:spAutoFit/>
          </a:bodyPr>
          <a:lstStyle/>
          <a:p>
            <a:pPr algn="ctr"/>
            <a:r>
              <a:rPr lang="en-US" b="1" dirty="0" smtClean="0">
                <a:solidFill>
                  <a:srgbClr val="002060"/>
                </a:solidFill>
              </a:rPr>
              <a:t>Division of Cancer Treatment and Diagnosis</a:t>
            </a:r>
            <a:endParaRPr lang="en-US" b="1" dirty="0">
              <a:solidFill>
                <a:srgbClr val="002060"/>
              </a:solidFill>
            </a:endParaRPr>
          </a:p>
        </p:txBody>
      </p:sp>
      <p:sp>
        <p:nvSpPr>
          <p:cNvPr id="12" name="TextBox 11"/>
          <p:cNvSpPr txBox="1"/>
          <p:nvPr/>
        </p:nvSpPr>
        <p:spPr>
          <a:xfrm>
            <a:off x="2580299" y="2517228"/>
            <a:ext cx="2033752" cy="646331"/>
          </a:xfrm>
          <a:prstGeom prst="rect">
            <a:avLst/>
          </a:prstGeom>
          <a:noFill/>
        </p:spPr>
        <p:txBody>
          <a:bodyPr wrap="square" rtlCol="0">
            <a:spAutoFit/>
          </a:bodyPr>
          <a:lstStyle/>
          <a:p>
            <a:pPr algn="ctr"/>
            <a:r>
              <a:rPr lang="en-US" b="1" dirty="0" smtClean="0">
                <a:solidFill>
                  <a:srgbClr val="002060"/>
                </a:solidFill>
              </a:rPr>
              <a:t>Division of Cancer Biology</a:t>
            </a:r>
            <a:endParaRPr lang="en-US" b="1" dirty="0">
              <a:solidFill>
                <a:srgbClr val="002060"/>
              </a:solidFill>
            </a:endParaRPr>
          </a:p>
        </p:txBody>
      </p:sp>
      <p:sp>
        <p:nvSpPr>
          <p:cNvPr id="13" name="TextBox 12"/>
          <p:cNvSpPr txBox="1"/>
          <p:nvPr/>
        </p:nvSpPr>
        <p:spPr>
          <a:xfrm>
            <a:off x="5796458" y="5855840"/>
            <a:ext cx="2606567" cy="923330"/>
          </a:xfrm>
          <a:prstGeom prst="rect">
            <a:avLst/>
          </a:prstGeom>
          <a:noFill/>
        </p:spPr>
        <p:txBody>
          <a:bodyPr wrap="square" rtlCol="0">
            <a:spAutoFit/>
          </a:bodyPr>
          <a:lstStyle/>
          <a:p>
            <a:pPr algn="ctr"/>
            <a:r>
              <a:rPr lang="en-US" b="1" dirty="0" smtClean="0">
                <a:solidFill>
                  <a:srgbClr val="002060"/>
                </a:solidFill>
              </a:rPr>
              <a:t>Division of Cancer Control and Population Sciences</a:t>
            </a:r>
            <a:endParaRPr lang="en-US" b="1" dirty="0">
              <a:solidFill>
                <a:srgbClr val="002060"/>
              </a:solidFill>
            </a:endParaRPr>
          </a:p>
        </p:txBody>
      </p:sp>
      <p:sp>
        <p:nvSpPr>
          <p:cNvPr id="14" name="TextBox 13"/>
          <p:cNvSpPr txBox="1"/>
          <p:nvPr/>
        </p:nvSpPr>
        <p:spPr>
          <a:xfrm>
            <a:off x="6574212" y="2518379"/>
            <a:ext cx="2301766" cy="646331"/>
          </a:xfrm>
          <a:prstGeom prst="rect">
            <a:avLst/>
          </a:prstGeom>
          <a:noFill/>
        </p:spPr>
        <p:txBody>
          <a:bodyPr wrap="square" rtlCol="0">
            <a:spAutoFit/>
          </a:bodyPr>
          <a:lstStyle/>
          <a:p>
            <a:pPr algn="ctr"/>
            <a:r>
              <a:rPr lang="en-US" b="1" dirty="0" smtClean="0">
                <a:solidFill>
                  <a:srgbClr val="002060"/>
                </a:solidFill>
              </a:rPr>
              <a:t>Division of Cancer Prevention</a:t>
            </a:r>
            <a:endParaRPr lang="en-US" b="1" dirty="0">
              <a:solidFill>
                <a:srgbClr val="002060"/>
              </a:solidFill>
            </a:endParaRPr>
          </a:p>
        </p:txBody>
      </p:sp>
      <p:sp>
        <p:nvSpPr>
          <p:cNvPr id="15" name="TextBox 14"/>
          <p:cNvSpPr txBox="1"/>
          <p:nvPr/>
        </p:nvSpPr>
        <p:spPr>
          <a:xfrm>
            <a:off x="4135814" y="1472608"/>
            <a:ext cx="2958665" cy="646331"/>
          </a:xfrm>
          <a:prstGeom prst="rect">
            <a:avLst/>
          </a:prstGeom>
          <a:noFill/>
        </p:spPr>
        <p:txBody>
          <a:bodyPr wrap="square" rtlCol="0">
            <a:spAutoFit/>
          </a:bodyPr>
          <a:lstStyle/>
          <a:p>
            <a:pPr algn="ctr"/>
            <a:r>
              <a:rPr lang="en-US" b="1" dirty="0" smtClean="0">
                <a:solidFill>
                  <a:srgbClr val="002060"/>
                </a:solidFill>
              </a:rPr>
              <a:t>Center </a:t>
            </a:r>
            <a:r>
              <a:rPr lang="en-US" b="1" dirty="0">
                <a:solidFill>
                  <a:srgbClr val="002060"/>
                </a:solidFill>
              </a:rPr>
              <a:t>to Reduce Cancer Health Disparities</a:t>
            </a:r>
          </a:p>
        </p:txBody>
      </p:sp>
    </p:spTree>
    <p:extLst>
      <p:ext uri="{BB962C8B-B14F-4D97-AF65-F5344CB8AC3E}">
        <p14:creationId xmlns:p14="http://schemas.microsoft.com/office/powerpoint/2010/main" val="29045329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9" name="Group 148"/>
          <p:cNvGrpSpPr/>
          <p:nvPr/>
        </p:nvGrpSpPr>
        <p:grpSpPr>
          <a:xfrm>
            <a:off x="6848499" y="2740610"/>
            <a:ext cx="1287315" cy="2057400"/>
            <a:chOff x="2579707" y="2734749"/>
            <a:chExt cx="1287315" cy="2057400"/>
          </a:xfrm>
        </p:grpSpPr>
        <p:cxnSp>
          <p:nvCxnSpPr>
            <p:cNvPr id="150" name="Straight Connector 149"/>
            <p:cNvCxnSpPr/>
            <p:nvPr/>
          </p:nvCxnSpPr>
          <p:spPr bwMode="auto">
            <a:xfrm>
              <a:off x="3218090" y="3284969"/>
              <a:ext cx="0" cy="1507180"/>
            </a:xfrm>
            <a:prstGeom prst="line">
              <a:avLst/>
            </a:prstGeom>
            <a:noFill/>
            <a:ln w="28575" cap="flat" cmpd="sng" algn="ctr">
              <a:solidFill>
                <a:schemeClr val="tx2"/>
              </a:solidFill>
              <a:prstDash val="solid"/>
              <a:round/>
              <a:headEnd type="none" w="med" len="med"/>
              <a:tailEnd type="none" w="med" len="med"/>
            </a:ln>
            <a:effectLst/>
          </p:spPr>
        </p:cxnSp>
        <p:grpSp>
          <p:nvGrpSpPr>
            <p:cNvPr id="151" name="Group 150"/>
            <p:cNvGrpSpPr/>
            <p:nvPr/>
          </p:nvGrpSpPr>
          <p:grpSpPr>
            <a:xfrm>
              <a:off x="2579707" y="2734749"/>
              <a:ext cx="1287315" cy="554680"/>
              <a:chOff x="2769351" y="1565763"/>
              <a:chExt cx="1287315" cy="554680"/>
            </a:xfrm>
          </p:grpSpPr>
          <p:sp>
            <p:nvSpPr>
              <p:cNvPr id="152" name="Rounded Rectangle 151"/>
              <p:cNvSpPr/>
              <p:nvPr/>
            </p:nvSpPr>
            <p:spPr bwMode="auto">
              <a:xfrm>
                <a:off x="2895981" y="1565763"/>
                <a:ext cx="1033272" cy="554680"/>
              </a:xfrm>
              <a:prstGeom prst="roundRect">
                <a:avLst/>
              </a:prstGeom>
              <a:gradFill flip="none" rotWithShape="1">
                <a:gsLst>
                  <a:gs pos="0">
                    <a:schemeClr val="accent1">
                      <a:lumMod val="75000"/>
                      <a:tint val="66000"/>
                      <a:satMod val="160000"/>
                    </a:schemeClr>
                  </a:gs>
                  <a:gs pos="50000">
                    <a:schemeClr val="accent1">
                      <a:lumMod val="75000"/>
                      <a:tint val="44500"/>
                      <a:satMod val="160000"/>
                    </a:schemeClr>
                  </a:gs>
                  <a:gs pos="100000">
                    <a:schemeClr val="accent1">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153" name="TextBox 152"/>
              <p:cNvSpPr txBox="1"/>
              <p:nvPr/>
            </p:nvSpPr>
            <p:spPr>
              <a:xfrm>
                <a:off x="2769351" y="1632503"/>
                <a:ext cx="1287315" cy="430887"/>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Aug. 2014 NCAB</a:t>
                </a:r>
              </a:p>
              <a:p>
                <a:pPr algn="ctr">
                  <a:spcBef>
                    <a:spcPct val="20000"/>
                  </a:spcBef>
                </a:pPr>
                <a:r>
                  <a:rPr lang="en-US" sz="1000" b="1" dirty="0">
                    <a:solidFill>
                      <a:srgbClr val="000000"/>
                    </a:solidFill>
                    <a:latin typeface="Arial" charset="0"/>
                    <a:cs typeface="Arial" charset="0"/>
                  </a:rPr>
                  <a:t>*19  awards*</a:t>
                </a:r>
              </a:p>
            </p:txBody>
          </p:sp>
        </p:grpSp>
      </p:grpSp>
      <p:grpSp>
        <p:nvGrpSpPr>
          <p:cNvPr id="129" name="Group 128"/>
          <p:cNvGrpSpPr/>
          <p:nvPr/>
        </p:nvGrpSpPr>
        <p:grpSpPr>
          <a:xfrm>
            <a:off x="3557347" y="3353897"/>
            <a:ext cx="1265931" cy="1449705"/>
            <a:chOff x="1514782" y="3347795"/>
            <a:chExt cx="1265931" cy="1449705"/>
          </a:xfrm>
        </p:grpSpPr>
        <p:cxnSp>
          <p:nvCxnSpPr>
            <p:cNvPr id="130" name="Straight Connector 129"/>
            <p:cNvCxnSpPr/>
            <p:nvPr/>
          </p:nvCxnSpPr>
          <p:spPr bwMode="auto">
            <a:xfrm>
              <a:off x="2148795" y="3940430"/>
              <a:ext cx="0" cy="857070"/>
            </a:xfrm>
            <a:prstGeom prst="line">
              <a:avLst/>
            </a:prstGeom>
            <a:noFill/>
            <a:ln w="28575" cap="flat" cmpd="sng" algn="ctr">
              <a:solidFill>
                <a:schemeClr val="tx2"/>
              </a:solidFill>
              <a:prstDash val="solid"/>
              <a:round/>
              <a:headEnd type="none" w="med" len="med"/>
              <a:tailEnd type="none" w="med" len="med"/>
            </a:ln>
            <a:effectLst/>
          </p:spPr>
        </p:cxnSp>
        <p:grpSp>
          <p:nvGrpSpPr>
            <p:cNvPr id="131" name="Group 130"/>
            <p:cNvGrpSpPr/>
            <p:nvPr/>
          </p:nvGrpSpPr>
          <p:grpSpPr>
            <a:xfrm>
              <a:off x="1514782" y="3347795"/>
              <a:ext cx="1265931" cy="627739"/>
              <a:chOff x="1463577" y="3347795"/>
              <a:chExt cx="1265931" cy="627739"/>
            </a:xfrm>
          </p:grpSpPr>
          <p:sp>
            <p:nvSpPr>
              <p:cNvPr id="132" name="Rounded Rectangle 131"/>
              <p:cNvSpPr/>
              <p:nvPr/>
            </p:nvSpPr>
            <p:spPr bwMode="auto">
              <a:xfrm>
                <a:off x="1586950" y="3347795"/>
                <a:ext cx="1014984" cy="609692"/>
              </a:xfrm>
              <a:prstGeom prst="roundRect">
                <a:avLst/>
              </a:prstGeom>
              <a:gradFill flip="none" rotWithShape="1">
                <a:gsLst>
                  <a:gs pos="0">
                    <a:schemeClr val="accent3">
                      <a:lumMod val="75000"/>
                      <a:tint val="66000"/>
                      <a:satMod val="160000"/>
                    </a:schemeClr>
                  </a:gs>
                  <a:gs pos="50000">
                    <a:schemeClr val="accent3">
                      <a:lumMod val="75000"/>
                      <a:tint val="44500"/>
                      <a:satMod val="160000"/>
                    </a:schemeClr>
                  </a:gs>
                  <a:gs pos="100000">
                    <a:schemeClr val="accent3">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133" name="TextBox 132"/>
              <p:cNvSpPr txBox="1"/>
              <p:nvPr/>
            </p:nvSpPr>
            <p:spPr>
              <a:xfrm>
                <a:off x="1463577" y="3359981"/>
                <a:ext cx="1265931" cy="615553"/>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2012 RFA,</a:t>
                </a:r>
              </a:p>
              <a:p>
                <a:pPr algn="ctr">
                  <a:spcBef>
                    <a:spcPct val="20000"/>
                  </a:spcBef>
                </a:pPr>
                <a:r>
                  <a:rPr lang="en-US" sz="1000" b="1" dirty="0">
                    <a:solidFill>
                      <a:srgbClr val="000000"/>
                    </a:solidFill>
                    <a:latin typeface="Arial" charset="0"/>
                    <a:cs typeface="Arial" charset="0"/>
                  </a:rPr>
                  <a:t>1</a:t>
                </a:r>
                <a:r>
                  <a:rPr lang="en-US" sz="1000" b="1" baseline="30000" dirty="0">
                    <a:solidFill>
                      <a:srgbClr val="000000"/>
                    </a:solidFill>
                    <a:latin typeface="Arial" charset="0"/>
                    <a:cs typeface="Arial" charset="0"/>
                  </a:rPr>
                  <a:t>st</a:t>
                </a:r>
                <a:r>
                  <a:rPr lang="en-US" sz="1000" b="1" dirty="0">
                    <a:solidFill>
                      <a:srgbClr val="000000"/>
                    </a:solidFill>
                    <a:latin typeface="Arial" charset="0"/>
                    <a:cs typeface="Arial" charset="0"/>
                  </a:rPr>
                  <a:t> Receipt</a:t>
                </a:r>
              </a:p>
              <a:p>
                <a:pPr algn="ctr">
                  <a:spcBef>
                    <a:spcPct val="20000"/>
                  </a:spcBef>
                </a:pPr>
                <a:r>
                  <a:rPr lang="en-US" sz="1000" b="1" dirty="0">
                    <a:solidFill>
                      <a:srgbClr val="000000"/>
                    </a:solidFill>
                    <a:latin typeface="Arial" charset="0"/>
                    <a:cs typeface="Arial" charset="0"/>
                  </a:rPr>
                  <a:t>Applications due</a:t>
                </a:r>
              </a:p>
            </p:txBody>
          </p:sp>
        </p:grpSp>
      </p:grpSp>
      <p:grpSp>
        <p:nvGrpSpPr>
          <p:cNvPr id="80" name="Group 79"/>
          <p:cNvGrpSpPr/>
          <p:nvPr/>
        </p:nvGrpSpPr>
        <p:grpSpPr>
          <a:xfrm>
            <a:off x="1514784" y="3347797"/>
            <a:ext cx="1265931" cy="1449705"/>
            <a:chOff x="1514782" y="3347795"/>
            <a:chExt cx="1265931" cy="1449705"/>
          </a:xfrm>
        </p:grpSpPr>
        <p:cxnSp>
          <p:nvCxnSpPr>
            <p:cNvPr id="74" name="Straight Connector 73"/>
            <p:cNvCxnSpPr/>
            <p:nvPr/>
          </p:nvCxnSpPr>
          <p:spPr bwMode="auto">
            <a:xfrm>
              <a:off x="2148795" y="3940430"/>
              <a:ext cx="0" cy="857070"/>
            </a:xfrm>
            <a:prstGeom prst="line">
              <a:avLst/>
            </a:prstGeom>
            <a:noFill/>
            <a:ln w="28575" cap="flat" cmpd="sng" algn="ctr">
              <a:solidFill>
                <a:schemeClr val="tx2"/>
              </a:solidFill>
              <a:prstDash val="solid"/>
              <a:round/>
              <a:headEnd type="none" w="med" len="med"/>
              <a:tailEnd type="none" w="med" len="med"/>
            </a:ln>
            <a:effectLst/>
          </p:spPr>
        </p:cxnSp>
        <p:grpSp>
          <p:nvGrpSpPr>
            <p:cNvPr id="79" name="Group 78"/>
            <p:cNvGrpSpPr/>
            <p:nvPr/>
          </p:nvGrpSpPr>
          <p:grpSpPr>
            <a:xfrm>
              <a:off x="1514782" y="3347795"/>
              <a:ext cx="1265931" cy="609692"/>
              <a:chOff x="1463577" y="3347795"/>
              <a:chExt cx="1265931" cy="609692"/>
            </a:xfrm>
          </p:grpSpPr>
          <p:sp>
            <p:nvSpPr>
              <p:cNvPr id="76" name="Rounded Rectangle 75"/>
              <p:cNvSpPr/>
              <p:nvPr/>
            </p:nvSpPr>
            <p:spPr bwMode="auto">
              <a:xfrm>
                <a:off x="1586950" y="3347795"/>
                <a:ext cx="1014984" cy="609692"/>
              </a:xfrm>
              <a:prstGeom prst="roundRect">
                <a:avLst/>
              </a:prstGeom>
              <a:gradFill flip="none" rotWithShape="1">
                <a:gsLst>
                  <a:gs pos="0">
                    <a:schemeClr val="accent3">
                      <a:lumMod val="75000"/>
                      <a:tint val="66000"/>
                      <a:satMod val="160000"/>
                    </a:schemeClr>
                  </a:gs>
                  <a:gs pos="50000">
                    <a:schemeClr val="accent3">
                      <a:lumMod val="75000"/>
                      <a:tint val="44500"/>
                      <a:satMod val="160000"/>
                    </a:schemeClr>
                  </a:gs>
                  <a:gs pos="100000">
                    <a:schemeClr val="accent3">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77" name="TextBox 76"/>
              <p:cNvSpPr txBox="1"/>
              <p:nvPr/>
            </p:nvSpPr>
            <p:spPr>
              <a:xfrm>
                <a:off x="1463577" y="3418501"/>
                <a:ext cx="1265931" cy="430887"/>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2011 RFA</a:t>
                </a:r>
              </a:p>
              <a:p>
                <a:pPr algn="ctr">
                  <a:spcBef>
                    <a:spcPct val="20000"/>
                  </a:spcBef>
                </a:pPr>
                <a:r>
                  <a:rPr lang="en-US" sz="1000" b="1" dirty="0">
                    <a:solidFill>
                      <a:srgbClr val="000000"/>
                    </a:solidFill>
                    <a:latin typeface="Arial" charset="0"/>
                    <a:cs typeface="Arial" charset="0"/>
                  </a:rPr>
                  <a:t>Applications due</a:t>
                </a:r>
              </a:p>
            </p:txBody>
          </p:sp>
        </p:grpSp>
      </p:grpSp>
      <p:sp>
        <p:nvSpPr>
          <p:cNvPr id="2" name="Title 1"/>
          <p:cNvSpPr>
            <a:spLocks noGrp="1"/>
          </p:cNvSpPr>
          <p:nvPr>
            <p:ph type="title"/>
          </p:nvPr>
        </p:nvSpPr>
        <p:spPr/>
        <p:txBody>
          <a:bodyPr/>
          <a:lstStyle/>
          <a:p>
            <a:r>
              <a:rPr lang="en-US" sz="2800" dirty="0"/>
              <a:t>PQ </a:t>
            </a:r>
            <a:r>
              <a:rPr lang="en-US" sz="2800" dirty="0" smtClean="0"/>
              <a:t>Timeline – Phase I</a:t>
            </a:r>
            <a:endParaRPr lang="en-US" sz="2800" dirty="0"/>
          </a:p>
        </p:txBody>
      </p:sp>
      <p:sp>
        <p:nvSpPr>
          <p:cNvPr id="6" name="Right Arrow 5"/>
          <p:cNvSpPr/>
          <p:nvPr/>
        </p:nvSpPr>
        <p:spPr>
          <a:xfrm>
            <a:off x="53674" y="4565368"/>
            <a:ext cx="9056036" cy="988787"/>
          </a:xfrm>
          <a:prstGeom prst="rightArrow">
            <a:avLst>
              <a:gd name="adj1" fmla="val 54762"/>
              <a:gd name="adj2" fmla="val 41377"/>
            </a:avLst>
          </a:prstGeom>
          <a:solidFill>
            <a:srgbClr val="FFFFFF">
              <a:lumMod val="50000"/>
            </a:srgbClr>
          </a:solidFill>
          <a:ln w="9525" cap="flat" cmpd="sng" algn="ctr">
            <a:solidFill>
              <a:srgbClr val="6E695E">
                <a:shade val="95000"/>
                <a:satMod val="105000"/>
              </a:srgbClr>
            </a:solidFill>
            <a:prstDash val="solid"/>
          </a:ln>
          <a:effectLst>
            <a:outerShdw blurRad="40000" dist="23000" dir="5400000" rotWithShape="0">
              <a:srgbClr val="000000">
                <a:alpha val="35000"/>
              </a:srgbClr>
            </a:outerShdw>
          </a:effectLst>
        </p:spPr>
        <p:txBody>
          <a:bodyPr lIns="91418" tIns="45709" rIns="91418" bIns="45709" anchor="ctr"/>
          <a:lstStyle/>
          <a:p>
            <a:pPr defTabSz="913758" eaLnBrk="0" fontAlgn="auto" hangingPunct="0">
              <a:spcBef>
                <a:spcPts val="0"/>
              </a:spcBef>
              <a:spcAft>
                <a:spcPts val="0"/>
              </a:spcAft>
              <a:defRPr/>
            </a:pPr>
            <a:endParaRPr lang="en-US" kern="0" dirty="0">
              <a:solidFill>
                <a:srgbClr val="FFFFFF"/>
              </a:solidFill>
              <a:latin typeface="Arial"/>
              <a:cs typeface="Arial" charset="0"/>
            </a:endParaRPr>
          </a:p>
        </p:txBody>
      </p:sp>
      <p:sp>
        <p:nvSpPr>
          <p:cNvPr id="7" name="TextBox 16"/>
          <p:cNvSpPr txBox="1">
            <a:spLocks noChangeArrowheads="1"/>
          </p:cNvSpPr>
          <p:nvPr/>
        </p:nvSpPr>
        <p:spPr bwMode="auto">
          <a:xfrm rot="18627718">
            <a:off x="-44383" y="4890532"/>
            <a:ext cx="584302" cy="317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18" tIns="45709" rIns="91418" bIns="45709">
            <a:spAutoFit/>
          </a:bodyPr>
          <a:lstStyle>
            <a:lvl1pPr eaLnBrk="0" hangingPunct="0">
              <a:spcBef>
                <a:spcPct val="20000"/>
              </a:spcBef>
              <a:buClr>
                <a:srgbClr val="34537C"/>
              </a:buClr>
              <a:buFont typeface="Wingdings" pitchFamily="2" charset="2"/>
              <a:buChar char="§"/>
              <a:defRPr sz="2800">
                <a:solidFill>
                  <a:schemeClr val="tx1"/>
                </a:solidFill>
                <a:latin typeface="Arial" charset="0"/>
                <a:cs typeface="Arial" charset="0"/>
              </a:defRPr>
            </a:lvl1pPr>
            <a:lvl2pPr marL="742950" indent="-285750" eaLnBrk="0" hangingPunct="0">
              <a:spcBef>
                <a:spcPct val="20000"/>
              </a:spcBef>
              <a:buClr>
                <a:srgbClr val="34537C"/>
              </a:buClr>
              <a:buFont typeface="Courier New" pitchFamily="49" charset="0"/>
              <a:buChar char="o"/>
              <a:defRPr sz="2400">
                <a:solidFill>
                  <a:schemeClr val="tx1"/>
                </a:solidFill>
                <a:latin typeface="Arial" charset="0"/>
                <a:cs typeface="Arial" charset="0"/>
              </a:defRPr>
            </a:lvl2pPr>
            <a:lvl3pPr marL="1143000" indent="-228600" eaLnBrk="0" hangingPunct="0">
              <a:spcBef>
                <a:spcPct val="20000"/>
              </a:spcBef>
              <a:buClr>
                <a:srgbClr val="34537C"/>
              </a:buClr>
              <a:buFont typeface="Arial" charset="0"/>
              <a:buChar char="•"/>
              <a:defRPr sz="2400">
                <a:solidFill>
                  <a:schemeClr val="tx1"/>
                </a:solidFill>
                <a:latin typeface="Arial" charset="0"/>
                <a:cs typeface="Arial" charset="0"/>
              </a:defRPr>
            </a:lvl3pPr>
            <a:lvl4pPr marL="1600200" indent="-228600" eaLnBrk="0" hangingPunct="0">
              <a:spcBef>
                <a:spcPct val="20000"/>
              </a:spcBef>
              <a:buClr>
                <a:srgbClr val="34537C"/>
              </a:buClr>
              <a:buFont typeface="Arial" charset="0"/>
              <a:buChar char="•"/>
              <a:defRPr sz="2000">
                <a:solidFill>
                  <a:schemeClr val="tx1"/>
                </a:solidFill>
                <a:latin typeface="Arial" charset="0"/>
                <a:cs typeface="Arial" charset="0"/>
              </a:defRPr>
            </a:lvl4pPr>
            <a:lvl5pPr marL="2057400" indent="-228600" eaLnBrk="0" hangingPunct="0">
              <a:spcBef>
                <a:spcPct val="20000"/>
              </a:spcBef>
              <a:buClr>
                <a:srgbClr val="34537C"/>
              </a:buClr>
              <a:buFont typeface="Arial" charset="0"/>
              <a:buChar char="•"/>
              <a:defRPr sz="2000">
                <a:solidFill>
                  <a:schemeClr val="tx1"/>
                </a:solidFill>
                <a:latin typeface="Arial" charset="0"/>
                <a:cs typeface="Arial" charset="0"/>
              </a:defRPr>
            </a:lvl5pPr>
            <a:lvl6pPr marL="25146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6pPr>
            <a:lvl7pPr marL="29718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7pPr>
            <a:lvl8pPr marL="34290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8pPr>
            <a:lvl9pPr marL="38862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9pPr>
          </a:lstStyle>
          <a:p>
            <a:pPr defTabSz="913758" eaLnBrk="1" fontAlgn="auto" hangingPunct="1">
              <a:spcBef>
                <a:spcPct val="0"/>
              </a:spcBef>
              <a:spcAft>
                <a:spcPts val="0"/>
              </a:spcAft>
              <a:buClrTx/>
              <a:buNone/>
            </a:pPr>
            <a:r>
              <a:rPr lang="en-US" altLang="en-US" sz="1400" kern="0" dirty="0">
                <a:solidFill>
                  <a:srgbClr val="FFFFFF"/>
                </a:solidFill>
                <a:latin typeface="Arial"/>
              </a:rPr>
              <a:t>2011</a:t>
            </a:r>
          </a:p>
        </p:txBody>
      </p:sp>
      <p:sp>
        <p:nvSpPr>
          <p:cNvPr id="8" name="TextBox 16"/>
          <p:cNvSpPr txBox="1">
            <a:spLocks noChangeArrowheads="1"/>
          </p:cNvSpPr>
          <p:nvPr/>
        </p:nvSpPr>
        <p:spPr bwMode="auto">
          <a:xfrm rot="18627718">
            <a:off x="3973954" y="4890532"/>
            <a:ext cx="584302" cy="317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18" tIns="45709" rIns="91418" bIns="45709">
            <a:spAutoFit/>
          </a:bodyPr>
          <a:lstStyle>
            <a:lvl1pPr eaLnBrk="0" hangingPunct="0">
              <a:spcBef>
                <a:spcPct val="20000"/>
              </a:spcBef>
              <a:buClr>
                <a:srgbClr val="34537C"/>
              </a:buClr>
              <a:buFont typeface="Wingdings" pitchFamily="2" charset="2"/>
              <a:buChar char="§"/>
              <a:defRPr sz="2800">
                <a:solidFill>
                  <a:schemeClr val="tx1"/>
                </a:solidFill>
                <a:latin typeface="Arial" charset="0"/>
                <a:cs typeface="Arial" charset="0"/>
              </a:defRPr>
            </a:lvl1pPr>
            <a:lvl2pPr marL="742950" indent="-285750" eaLnBrk="0" hangingPunct="0">
              <a:spcBef>
                <a:spcPct val="20000"/>
              </a:spcBef>
              <a:buClr>
                <a:srgbClr val="34537C"/>
              </a:buClr>
              <a:buFont typeface="Courier New" pitchFamily="49" charset="0"/>
              <a:buChar char="o"/>
              <a:defRPr sz="2400">
                <a:solidFill>
                  <a:schemeClr val="tx1"/>
                </a:solidFill>
                <a:latin typeface="Arial" charset="0"/>
                <a:cs typeface="Arial" charset="0"/>
              </a:defRPr>
            </a:lvl2pPr>
            <a:lvl3pPr marL="1143000" indent="-228600" eaLnBrk="0" hangingPunct="0">
              <a:spcBef>
                <a:spcPct val="20000"/>
              </a:spcBef>
              <a:buClr>
                <a:srgbClr val="34537C"/>
              </a:buClr>
              <a:buFont typeface="Arial" charset="0"/>
              <a:buChar char="•"/>
              <a:defRPr sz="2400">
                <a:solidFill>
                  <a:schemeClr val="tx1"/>
                </a:solidFill>
                <a:latin typeface="Arial" charset="0"/>
                <a:cs typeface="Arial" charset="0"/>
              </a:defRPr>
            </a:lvl3pPr>
            <a:lvl4pPr marL="1600200" indent="-228600" eaLnBrk="0" hangingPunct="0">
              <a:spcBef>
                <a:spcPct val="20000"/>
              </a:spcBef>
              <a:buClr>
                <a:srgbClr val="34537C"/>
              </a:buClr>
              <a:buFont typeface="Arial" charset="0"/>
              <a:buChar char="•"/>
              <a:defRPr sz="2000">
                <a:solidFill>
                  <a:schemeClr val="tx1"/>
                </a:solidFill>
                <a:latin typeface="Arial" charset="0"/>
                <a:cs typeface="Arial" charset="0"/>
              </a:defRPr>
            </a:lvl4pPr>
            <a:lvl5pPr marL="2057400" indent="-228600" eaLnBrk="0" hangingPunct="0">
              <a:spcBef>
                <a:spcPct val="20000"/>
              </a:spcBef>
              <a:buClr>
                <a:srgbClr val="34537C"/>
              </a:buClr>
              <a:buFont typeface="Arial" charset="0"/>
              <a:buChar char="•"/>
              <a:defRPr sz="2000">
                <a:solidFill>
                  <a:schemeClr val="tx1"/>
                </a:solidFill>
                <a:latin typeface="Arial" charset="0"/>
                <a:cs typeface="Arial" charset="0"/>
              </a:defRPr>
            </a:lvl5pPr>
            <a:lvl6pPr marL="25146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6pPr>
            <a:lvl7pPr marL="29718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7pPr>
            <a:lvl8pPr marL="34290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8pPr>
            <a:lvl9pPr marL="38862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9pPr>
          </a:lstStyle>
          <a:p>
            <a:pPr defTabSz="913758" eaLnBrk="1" fontAlgn="auto" hangingPunct="1">
              <a:spcBef>
                <a:spcPct val="0"/>
              </a:spcBef>
              <a:spcAft>
                <a:spcPts val="0"/>
              </a:spcAft>
              <a:buClrTx/>
              <a:buNone/>
            </a:pPr>
            <a:r>
              <a:rPr lang="en-US" altLang="en-US" sz="1400" kern="0" dirty="0">
                <a:solidFill>
                  <a:srgbClr val="FFFFFF"/>
                </a:solidFill>
                <a:latin typeface="Arial"/>
              </a:rPr>
              <a:t>2013</a:t>
            </a:r>
          </a:p>
        </p:txBody>
      </p:sp>
      <p:sp>
        <p:nvSpPr>
          <p:cNvPr id="9" name="TextBox 16"/>
          <p:cNvSpPr txBox="1">
            <a:spLocks noChangeArrowheads="1"/>
          </p:cNvSpPr>
          <p:nvPr/>
        </p:nvSpPr>
        <p:spPr bwMode="auto">
          <a:xfrm rot="18627718">
            <a:off x="5974528" y="4890531"/>
            <a:ext cx="584302" cy="317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18" tIns="45709" rIns="91418" bIns="45709">
            <a:spAutoFit/>
          </a:bodyPr>
          <a:lstStyle>
            <a:lvl1pPr eaLnBrk="0" hangingPunct="0">
              <a:spcBef>
                <a:spcPct val="20000"/>
              </a:spcBef>
              <a:buClr>
                <a:srgbClr val="34537C"/>
              </a:buClr>
              <a:buFont typeface="Wingdings" pitchFamily="2" charset="2"/>
              <a:buChar char="§"/>
              <a:defRPr sz="2800">
                <a:solidFill>
                  <a:schemeClr val="tx1"/>
                </a:solidFill>
                <a:latin typeface="Arial" charset="0"/>
                <a:cs typeface="Arial" charset="0"/>
              </a:defRPr>
            </a:lvl1pPr>
            <a:lvl2pPr marL="742950" indent="-285750" eaLnBrk="0" hangingPunct="0">
              <a:spcBef>
                <a:spcPct val="20000"/>
              </a:spcBef>
              <a:buClr>
                <a:srgbClr val="34537C"/>
              </a:buClr>
              <a:buFont typeface="Courier New" pitchFamily="49" charset="0"/>
              <a:buChar char="o"/>
              <a:defRPr sz="2400">
                <a:solidFill>
                  <a:schemeClr val="tx1"/>
                </a:solidFill>
                <a:latin typeface="Arial" charset="0"/>
                <a:cs typeface="Arial" charset="0"/>
              </a:defRPr>
            </a:lvl2pPr>
            <a:lvl3pPr marL="1143000" indent="-228600" eaLnBrk="0" hangingPunct="0">
              <a:spcBef>
                <a:spcPct val="20000"/>
              </a:spcBef>
              <a:buClr>
                <a:srgbClr val="34537C"/>
              </a:buClr>
              <a:buFont typeface="Arial" charset="0"/>
              <a:buChar char="•"/>
              <a:defRPr sz="2400">
                <a:solidFill>
                  <a:schemeClr val="tx1"/>
                </a:solidFill>
                <a:latin typeface="Arial" charset="0"/>
                <a:cs typeface="Arial" charset="0"/>
              </a:defRPr>
            </a:lvl3pPr>
            <a:lvl4pPr marL="1600200" indent="-228600" eaLnBrk="0" hangingPunct="0">
              <a:spcBef>
                <a:spcPct val="20000"/>
              </a:spcBef>
              <a:buClr>
                <a:srgbClr val="34537C"/>
              </a:buClr>
              <a:buFont typeface="Arial" charset="0"/>
              <a:buChar char="•"/>
              <a:defRPr sz="2000">
                <a:solidFill>
                  <a:schemeClr val="tx1"/>
                </a:solidFill>
                <a:latin typeface="Arial" charset="0"/>
                <a:cs typeface="Arial" charset="0"/>
              </a:defRPr>
            </a:lvl4pPr>
            <a:lvl5pPr marL="2057400" indent="-228600" eaLnBrk="0" hangingPunct="0">
              <a:spcBef>
                <a:spcPct val="20000"/>
              </a:spcBef>
              <a:buClr>
                <a:srgbClr val="34537C"/>
              </a:buClr>
              <a:buFont typeface="Arial" charset="0"/>
              <a:buChar char="•"/>
              <a:defRPr sz="2000">
                <a:solidFill>
                  <a:schemeClr val="tx1"/>
                </a:solidFill>
                <a:latin typeface="Arial" charset="0"/>
                <a:cs typeface="Arial" charset="0"/>
              </a:defRPr>
            </a:lvl5pPr>
            <a:lvl6pPr marL="25146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6pPr>
            <a:lvl7pPr marL="29718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7pPr>
            <a:lvl8pPr marL="34290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8pPr>
            <a:lvl9pPr marL="38862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9pPr>
          </a:lstStyle>
          <a:p>
            <a:pPr defTabSz="913758" eaLnBrk="1" fontAlgn="auto" hangingPunct="1">
              <a:spcBef>
                <a:spcPct val="0"/>
              </a:spcBef>
              <a:spcAft>
                <a:spcPts val="0"/>
              </a:spcAft>
              <a:buClrTx/>
              <a:buNone/>
            </a:pPr>
            <a:r>
              <a:rPr lang="en-US" altLang="en-US" sz="1400" kern="0" dirty="0">
                <a:solidFill>
                  <a:srgbClr val="FFFFFF"/>
                </a:solidFill>
                <a:latin typeface="Arial"/>
              </a:rPr>
              <a:t>2014</a:t>
            </a:r>
          </a:p>
        </p:txBody>
      </p:sp>
      <p:sp>
        <p:nvSpPr>
          <p:cNvPr id="10" name="TextBox 16"/>
          <p:cNvSpPr txBox="1">
            <a:spLocks noChangeArrowheads="1"/>
          </p:cNvSpPr>
          <p:nvPr/>
        </p:nvSpPr>
        <p:spPr bwMode="auto">
          <a:xfrm rot="18627718">
            <a:off x="1966903" y="4890532"/>
            <a:ext cx="584302" cy="317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18" tIns="45709" rIns="91418" bIns="45709">
            <a:spAutoFit/>
          </a:bodyPr>
          <a:lstStyle>
            <a:lvl1pPr eaLnBrk="0" hangingPunct="0">
              <a:spcBef>
                <a:spcPct val="20000"/>
              </a:spcBef>
              <a:buClr>
                <a:srgbClr val="34537C"/>
              </a:buClr>
              <a:buFont typeface="Wingdings" pitchFamily="2" charset="2"/>
              <a:buChar char="§"/>
              <a:defRPr sz="2800">
                <a:solidFill>
                  <a:schemeClr val="tx1"/>
                </a:solidFill>
                <a:latin typeface="Arial" charset="0"/>
                <a:cs typeface="Arial" charset="0"/>
              </a:defRPr>
            </a:lvl1pPr>
            <a:lvl2pPr marL="742950" indent="-285750" eaLnBrk="0" hangingPunct="0">
              <a:spcBef>
                <a:spcPct val="20000"/>
              </a:spcBef>
              <a:buClr>
                <a:srgbClr val="34537C"/>
              </a:buClr>
              <a:buFont typeface="Courier New" pitchFamily="49" charset="0"/>
              <a:buChar char="o"/>
              <a:defRPr sz="2400">
                <a:solidFill>
                  <a:schemeClr val="tx1"/>
                </a:solidFill>
                <a:latin typeface="Arial" charset="0"/>
                <a:cs typeface="Arial" charset="0"/>
              </a:defRPr>
            </a:lvl2pPr>
            <a:lvl3pPr marL="1143000" indent="-228600" eaLnBrk="0" hangingPunct="0">
              <a:spcBef>
                <a:spcPct val="20000"/>
              </a:spcBef>
              <a:buClr>
                <a:srgbClr val="34537C"/>
              </a:buClr>
              <a:buFont typeface="Arial" charset="0"/>
              <a:buChar char="•"/>
              <a:defRPr sz="2400">
                <a:solidFill>
                  <a:schemeClr val="tx1"/>
                </a:solidFill>
                <a:latin typeface="Arial" charset="0"/>
                <a:cs typeface="Arial" charset="0"/>
              </a:defRPr>
            </a:lvl3pPr>
            <a:lvl4pPr marL="1600200" indent="-228600" eaLnBrk="0" hangingPunct="0">
              <a:spcBef>
                <a:spcPct val="20000"/>
              </a:spcBef>
              <a:buClr>
                <a:srgbClr val="34537C"/>
              </a:buClr>
              <a:buFont typeface="Arial" charset="0"/>
              <a:buChar char="•"/>
              <a:defRPr sz="2000">
                <a:solidFill>
                  <a:schemeClr val="tx1"/>
                </a:solidFill>
                <a:latin typeface="Arial" charset="0"/>
                <a:cs typeface="Arial" charset="0"/>
              </a:defRPr>
            </a:lvl4pPr>
            <a:lvl5pPr marL="2057400" indent="-228600" eaLnBrk="0" hangingPunct="0">
              <a:spcBef>
                <a:spcPct val="20000"/>
              </a:spcBef>
              <a:buClr>
                <a:srgbClr val="34537C"/>
              </a:buClr>
              <a:buFont typeface="Arial" charset="0"/>
              <a:buChar char="•"/>
              <a:defRPr sz="2000">
                <a:solidFill>
                  <a:schemeClr val="tx1"/>
                </a:solidFill>
                <a:latin typeface="Arial" charset="0"/>
                <a:cs typeface="Arial" charset="0"/>
              </a:defRPr>
            </a:lvl5pPr>
            <a:lvl6pPr marL="25146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6pPr>
            <a:lvl7pPr marL="29718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7pPr>
            <a:lvl8pPr marL="34290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8pPr>
            <a:lvl9pPr marL="38862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9pPr>
          </a:lstStyle>
          <a:p>
            <a:pPr defTabSz="913758" eaLnBrk="1" fontAlgn="auto" hangingPunct="1">
              <a:spcBef>
                <a:spcPct val="0"/>
              </a:spcBef>
              <a:spcAft>
                <a:spcPts val="0"/>
              </a:spcAft>
              <a:buClrTx/>
              <a:buNone/>
            </a:pPr>
            <a:r>
              <a:rPr lang="en-US" altLang="en-US" sz="1400" kern="0" dirty="0">
                <a:solidFill>
                  <a:srgbClr val="FFFFFF"/>
                </a:solidFill>
                <a:latin typeface="Arial"/>
              </a:rPr>
              <a:t>2012</a:t>
            </a:r>
          </a:p>
        </p:txBody>
      </p:sp>
      <p:grpSp>
        <p:nvGrpSpPr>
          <p:cNvPr id="57" name="Group 56"/>
          <p:cNvGrpSpPr/>
          <p:nvPr/>
        </p:nvGrpSpPr>
        <p:grpSpPr>
          <a:xfrm>
            <a:off x="2518121" y="2734749"/>
            <a:ext cx="1287315" cy="2057400"/>
            <a:chOff x="2581917" y="2734749"/>
            <a:chExt cx="1287315" cy="2057400"/>
          </a:xfrm>
        </p:grpSpPr>
        <p:cxnSp>
          <p:nvCxnSpPr>
            <p:cNvPr id="54" name="Straight Connector 53"/>
            <p:cNvCxnSpPr/>
            <p:nvPr/>
          </p:nvCxnSpPr>
          <p:spPr bwMode="auto">
            <a:xfrm>
              <a:off x="3218090" y="3284969"/>
              <a:ext cx="0" cy="1507180"/>
            </a:xfrm>
            <a:prstGeom prst="line">
              <a:avLst/>
            </a:prstGeom>
            <a:noFill/>
            <a:ln w="28575" cap="flat" cmpd="sng" algn="ctr">
              <a:solidFill>
                <a:schemeClr val="tx2"/>
              </a:solidFill>
              <a:prstDash val="solid"/>
              <a:round/>
              <a:headEnd type="none" w="med" len="med"/>
              <a:tailEnd type="none" w="med" len="med"/>
            </a:ln>
            <a:effectLst/>
          </p:spPr>
        </p:cxnSp>
        <p:grpSp>
          <p:nvGrpSpPr>
            <p:cNvPr id="25" name="Group 24"/>
            <p:cNvGrpSpPr/>
            <p:nvPr/>
          </p:nvGrpSpPr>
          <p:grpSpPr>
            <a:xfrm>
              <a:off x="2581917" y="2734749"/>
              <a:ext cx="1287315" cy="554680"/>
              <a:chOff x="2771561" y="1565763"/>
              <a:chExt cx="1287315" cy="554680"/>
            </a:xfrm>
          </p:grpSpPr>
          <p:sp>
            <p:nvSpPr>
              <p:cNvPr id="22" name="Rounded Rectangle 21"/>
              <p:cNvSpPr/>
              <p:nvPr/>
            </p:nvSpPr>
            <p:spPr bwMode="auto">
              <a:xfrm>
                <a:off x="2895981" y="1565763"/>
                <a:ext cx="1033272" cy="554680"/>
              </a:xfrm>
              <a:prstGeom prst="roundRect">
                <a:avLst/>
              </a:prstGeom>
              <a:gradFill flip="none" rotWithShape="1">
                <a:gsLst>
                  <a:gs pos="0">
                    <a:schemeClr val="accent1">
                      <a:lumMod val="75000"/>
                      <a:tint val="66000"/>
                      <a:satMod val="160000"/>
                    </a:schemeClr>
                  </a:gs>
                  <a:gs pos="50000">
                    <a:schemeClr val="accent1">
                      <a:lumMod val="75000"/>
                      <a:tint val="44500"/>
                      <a:satMod val="160000"/>
                    </a:schemeClr>
                  </a:gs>
                  <a:gs pos="100000">
                    <a:schemeClr val="accent1">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17" name="TextBox 16"/>
              <p:cNvSpPr txBox="1"/>
              <p:nvPr/>
            </p:nvSpPr>
            <p:spPr>
              <a:xfrm>
                <a:off x="2771561" y="1632503"/>
                <a:ext cx="1287315" cy="430887"/>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May 2012 NCAB</a:t>
                </a:r>
              </a:p>
              <a:p>
                <a:pPr algn="ctr">
                  <a:spcBef>
                    <a:spcPct val="20000"/>
                  </a:spcBef>
                </a:pPr>
                <a:r>
                  <a:rPr lang="en-US" sz="1000" b="1" dirty="0">
                    <a:solidFill>
                      <a:srgbClr val="000000"/>
                    </a:solidFill>
                    <a:latin typeface="Arial" charset="0"/>
                    <a:cs typeface="Arial" charset="0"/>
                  </a:rPr>
                  <a:t>*56 awards*</a:t>
                </a:r>
              </a:p>
            </p:txBody>
          </p:sp>
        </p:grpSp>
      </p:grpSp>
      <p:cxnSp>
        <p:nvCxnSpPr>
          <p:cNvPr id="52" name="Straight Connector 51"/>
          <p:cNvCxnSpPr/>
          <p:nvPr/>
        </p:nvCxnSpPr>
        <p:spPr bwMode="auto">
          <a:xfrm>
            <a:off x="2362200" y="4182549"/>
            <a:ext cx="914400" cy="914400"/>
          </a:xfrm>
          <a:prstGeom prst="line">
            <a:avLst/>
          </a:prstGeom>
          <a:noFill/>
          <a:ln w="9525" cap="flat" cmpd="sng" algn="ctr">
            <a:noFill/>
            <a:prstDash val="solid"/>
            <a:round/>
            <a:headEnd type="none" w="med" len="med"/>
            <a:tailEnd type="none" w="med" len="med"/>
          </a:ln>
          <a:effectLst/>
        </p:spPr>
      </p:cxnSp>
      <p:grpSp>
        <p:nvGrpSpPr>
          <p:cNvPr id="78" name="Group 77"/>
          <p:cNvGrpSpPr/>
          <p:nvPr/>
        </p:nvGrpSpPr>
        <p:grpSpPr>
          <a:xfrm>
            <a:off x="911794" y="4008869"/>
            <a:ext cx="1463040" cy="783280"/>
            <a:chOff x="911794" y="4008869"/>
            <a:chExt cx="1463040" cy="783280"/>
          </a:xfrm>
        </p:grpSpPr>
        <p:grpSp>
          <p:nvGrpSpPr>
            <p:cNvPr id="72" name="Group 71"/>
            <p:cNvGrpSpPr/>
            <p:nvPr/>
          </p:nvGrpSpPr>
          <p:grpSpPr>
            <a:xfrm>
              <a:off x="911794" y="4008869"/>
              <a:ext cx="1463040" cy="668980"/>
              <a:chOff x="882534" y="4008869"/>
              <a:chExt cx="1463040" cy="668980"/>
            </a:xfrm>
          </p:grpSpPr>
          <p:sp>
            <p:nvSpPr>
              <p:cNvPr id="11" name="Rounded Rectangle 10"/>
              <p:cNvSpPr/>
              <p:nvPr/>
            </p:nvSpPr>
            <p:spPr bwMode="auto">
              <a:xfrm>
                <a:off x="972920" y="4008869"/>
                <a:ext cx="1280160" cy="668980"/>
              </a:xfrm>
              <a:prstGeom prst="roundRect">
                <a:avLst/>
              </a:prstGeom>
              <a:gradFill flip="none" rotWithShape="1">
                <a:gsLst>
                  <a:gs pos="0">
                    <a:schemeClr val="tx1">
                      <a:lumMod val="40000"/>
                      <a:lumOff val="60000"/>
                      <a:tint val="66000"/>
                      <a:satMod val="160000"/>
                    </a:schemeClr>
                  </a:gs>
                  <a:gs pos="50000">
                    <a:schemeClr val="tx1">
                      <a:lumMod val="40000"/>
                      <a:lumOff val="60000"/>
                      <a:tint val="44500"/>
                      <a:satMod val="160000"/>
                    </a:schemeClr>
                  </a:gs>
                  <a:gs pos="100000">
                    <a:schemeClr val="tx1">
                      <a:lumMod val="40000"/>
                      <a:lumOff val="60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4" name="TextBox 3"/>
              <p:cNvSpPr txBox="1"/>
              <p:nvPr/>
            </p:nvSpPr>
            <p:spPr>
              <a:xfrm>
                <a:off x="882534" y="4044656"/>
                <a:ext cx="1463040" cy="615553"/>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2011 RFAs published</a:t>
                </a:r>
              </a:p>
              <a:p>
                <a:pPr algn="ctr">
                  <a:spcBef>
                    <a:spcPct val="20000"/>
                  </a:spcBef>
                </a:pPr>
                <a:r>
                  <a:rPr lang="en-US" sz="1000" b="1" dirty="0">
                    <a:solidFill>
                      <a:srgbClr val="000000"/>
                    </a:solidFill>
                    <a:latin typeface="Arial" charset="0"/>
                    <a:cs typeface="Arial" charset="0"/>
                  </a:rPr>
                  <a:t>(CA-11-011 &amp; </a:t>
                </a:r>
              </a:p>
              <a:p>
                <a:pPr algn="ctr">
                  <a:spcBef>
                    <a:spcPct val="20000"/>
                  </a:spcBef>
                </a:pPr>
                <a:r>
                  <a:rPr lang="en-US" sz="1000" b="1" dirty="0">
                    <a:solidFill>
                      <a:srgbClr val="000000"/>
                    </a:solidFill>
                    <a:latin typeface="Arial" charset="0"/>
                    <a:cs typeface="Arial" charset="0"/>
                  </a:rPr>
                  <a:t>CA-11-012)</a:t>
                </a:r>
              </a:p>
            </p:txBody>
          </p:sp>
        </p:grpSp>
        <p:cxnSp>
          <p:nvCxnSpPr>
            <p:cNvPr id="63" name="Straight Connector 62"/>
            <p:cNvCxnSpPr/>
            <p:nvPr/>
          </p:nvCxnSpPr>
          <p:spPr bwMode="auto">
            <a:xfrm>
              <a:off x="1649301" y="4677849"/>
              <a:ext cx="0" cy="114300"/>
            </a:xfrm>
            <a:prstGeom prst="line">
              <a:avLst/>
            </a:prstGeom>
            <a:noFill/>
            <a:ln w="28575" cap="flat" cmpd="sng" algn="ctr">
              <a:solidFill>
                <a:schemeClr val="tx2"/>
              </a:solidFill>
              <a:prstDash val="solid"/>
              <a:round/>
              <a:headEnd type="none" w="med" len="med"/>
              <a:tailEnd type="none" w="med" len="med"/>
            </a:ln>
            <a:effectLst/>
          </p:spPr>
        </p:cxnSp>
      </p:grpSp>
      <p:sp>
        <p:nvSpPr>
          <p:cNvPr id="4117" name="TextBox 4116"/>
          <p:cNvSpPr txBox="1"/>
          <p:nvPr/>
        </p:nvSpPr>
        <p:spPr>
          <a:xfrm>
            <a:off x="87964" y="1295400"/>
            <a:ext cx="8370236" cy="1360318"/>
          </a:xfrm>
          <a:prstGeom prst="rect">
            <a:avLst/>
          </a:prstGeom>
          <a:noFill/>
        </p:spPr>
        <p:txBody>
          <a:bodyPr wrap="square" lIns="91376" tIns="45688" rIns="91376" bIns="45688" rtlCol="0">
            <a:spAutoFit/>
          </a:bodyPr>
          <a:lstStyle/>
          <a:p>
            <a:pPr>
              <a:spcBef>
                <a:spcPct val="20000"/>
              </a:spcBef>
            </a:pPr>
            <a:r>
              <a:rPr lang="en-US" b="1" dirty="0">
                <a:solidFill>
                  <a:srgbClr val="34537C"/>
                </a:solidFill>
                <a:latin typeface="Arial" charset="0"/>
                <a:cs typeface="Arial" charset="0"/>
              </a:rPr>
              <a:t>Implementation</a:t>
            </a:r>
          </a:p>
          <a:p>
            <a:pPr marL="285548" indent="-285548">
              <a:spcBef>
                <a:spcPct val="20000"/>
              </a:spcBef>
              <a:buFont typeface="Arial" panose="020B0604020202020204" pitchFamily="34" charset="0"/>
              <a:buChar char="•"/>
            </a:pPr>
            <a:r>
              <a:rPr lang="en-US" sz="1400" b="1" dirty="0" smtClean="0">
                <a:solidFill>
                  <a:srgbClr val="34537C"/>
                </a:solidFill>
                <a:latin typeface="Arial" charset="0"/>
                <a:cs typeface="Arial" charset="0"/>
              </a:rPr>
              <a:t>2011 RFAs:</a:t>
            </a:r>
            <a:r>
              <a:rPr lang="en-US" sz="1400" dirty="0" smtClean="0">
                <a:solidFill>
                  <a:srgbClr val="34537C"/>
                </a:solidFill>
                <a:latin typeface="Arial" charset="0"/>
                <a:cs typeface="Arial" charset="0"/>
              </a:rPr>
              <a:t> </a:t>
            </a:r>
            <a:r>
              <a:rPr lang="en-US" sz="1400" dirty="0">
                <a:solidFill>
                  <a:srgbClr val="34537C"/>
                </a:solidFill>
                <a:latin typeface="Arial" charset="0"/>
                <a:cs typeface="Arial" charset="0"/>
              </a:rPr>
              <a:t>24 PQs solicited through </a:t>
            </a:r>
            <a:r>
              <a:rPr lang="en-US" sz="1400" u="sng" dirty="0">
                <a:solidFill>
                  <a:srgbClr val="34537C"/>
                </a:solidFill>
                <a:latin typeface="Arial" charset="0"/>
                <a:cs typeface="Arial" charset="0"/>
              </a:rPr>
              <a:t>workshops with the extramural research community </a:t>
            </a:r>
            <a:r>
              <a:rPr lang="en-US" sz="1400" dirty="0">
                <a:solidFill>
                  <a:srgbClr val="34537C"/>
                </a:solidFill>
                <a:latin typeface="Arial" charset="0"/>
                <a:cs typeface="Arial" charset="0"/>
              </a:rPr>
              <a:t>and website</a:t>
            </a:r>
          </a:p>
          <a:p>
            <a:pPr marL="285548" indent="-285548">
              <a:spcBef>
                <a:spcPct val="20000"/>
              </a:spcBef>
              <a:buFont typeface="Arial" panose="020B0604020202020204" pitchFamily="34" charset="0"/>
              <a:buChar char="•"/>
            </a:pPr>
            <a:r>
              <a:rPr lang="en-US" sz="1400" b="1" dirty="0" smtClean="0">
                <a:solidFill>
                  <a:srgbClr val="34537C"/>
                </a:solidFill>
                <a:latin typeface="Arial" charset="0"/>
                <a:cs typeface="Arial" charset="0"/>
              </a:rPr>
              <a:t>2012 RFAs: </a:t>
            </a:r>
            <a:r>
              <a:rPr lang="en-US" sz="1400" dirty="0">
                <a:solidFill>
                  <a:srgbClr val="34537C"/>
                </a:solidFill>
                <a:latin typeface="Arial" charset="0"/>
                <a:cs typeface="Arial" charset="0"/>
              </a:rPr>
              <a:t>revised set of 24 PQs, 2 receipt dates</a:t>
            </a:r>
          </a:p>
          <a:p>
            <a:pPr marL="285548" indent="-285548">
              <a:spcBef>
                <a:spcPct val="20000"/>
              </a:spcBef>
              <a:buFont typeface="Arial" panose="020B0604020202020204" pitchFamily="34" charset="0"/>
              <a:buChar char="•"/>
            </a:pPr>
            <a:r>
              <a:rPr lang="en-US" sz="1400" b="1" dirty="0" smtClean="0">
                <a:solidFill>
                  <a:srgbClr val="34537C"/>
                </a:solidFill>
                <a:latin typeface="Arial" charset="0"/>
                <a:cs typeface="Arial" charset="0"/>
              </a:rPr>
              <a:t>2013 RFAs:</a:t>
            </a:r>
            <a:r>
              <a:rPr lang="en-US" sz="1400" dirty="0" smtClean="0">
                <a:solidFill>
                  <a:srgbClr val="34537C"/>
                </a:solidFill>
                <a:latin typeface="Arial" charset="0"/>
                <a:cs typeface="Arial" charset="0"/>
              </a:rPr>
              <a:t> </a:t>
            </a:r>
            <a:r>
              <a:rPr lang="en-US" sz="1400" dirty="0">
                <a:solidFill>
                  <a:srgbClr val="34537C"/>
                </a:solidFill>
                <a:latin typeface="Arial" charset="0"/>
                <a:cs typeface="Arial" charset="0"/>
              </a:rPr>
              <a:t>revised set of 20 PQs, 2 receipt dates</a:t>
            </a:r>
          </a:p>
        </p:txBody>
      </p:sp>
      <p:sp>
        <p:nvSpPr>
          <p:cNvPr id="71" name="TextBox 16"/>
          <p:cNvSpPr txBox="1">
            <a:spLocks noChangeArrowheads="1"/>
          </p:cNvSpPr>
          <p:nvPr/>
        </p:nvSpPr>
        <p:spPr bwMode="auto">
          <a:xfrm rot="18627718">
            <a:off x="7982574" y="4894341"/>
            <a:ext cx="584302" cy="317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18" tIns="45709" rIns="91418" bIns="45709">
            <a:spAutoFit/>
          </a:bodyPr>
          <a:lstStyle>
            <a:lvl1pPr eaLnBrk="0" hangingPunct="0">
              <a:spcBef>
                <a:spcPct val="20000"/>
              </a:spcBef>
              <a:buClr>
                <a:srgbClr val="34537C"/>
              </a:buClr>
              <a:buFont typeface="Wingdings" pitchFamily="2" charset="2"/>
              <a:buChar char="§"/>
              <a:defRPr sz="2800">
                <a:solidFill>
                  <a:schemeClr val="tx1"/>
                </a:solidFill>
                <a:latin typeface="Arial" charset="0"/>
                <a:cs typeface="Arial" charset="0"/>
              </a:defRPr>
            </a:lvl1pPr>
            <a:lvl2pPr marL="742950" indent="-285750" eaLnBrk="0" hangingPunct="0">
              <a:spcBef>
                <a:spcPct val="20000"/>
              </a:spcBef>
              <a:buClr>
                <a:srgbClr val="34537C"/>
              </a:buClr>
              <a:buFont typeface="Courier New" pitchFamily="49" charset="0"/>
              <a:buChar char="o"/>
              <a:defRPr sz="2400">
                <a:solidFill>
                  <a:schemeClr val="tx1"/>
                </a:solidFill>
                <a:latin typeface="Arial" charset="0"/>
                <a:cs typeface="Arial" charset="0"/>
              </a:defRPr>
            </a:lvl2pPr>
            <a:lvl3pPr marL="1143000" indent="-228600" eaLnBrk="0" hangingPunct="0">
              <a:spcBef>
                <a:spcPct val="20000"/>
              </a:spcBef>
              <a:buClr>
                <a:srgbClr val="34537C"/>
              </a:buClr>
              <a:buFont typeface="Arial" charset="0"/>
              <a:buChar char="•"/>
              <a:defRPr sz="2400">
                <a:solidFill>
                  <a:schemeClr val="tx1"/>
                </a:solidFill>
                <a:latin typeface="Arial" charset="0"/>
                <a:cs typeface="Arial" charset="0"/>
              </a:defRPr>
            </a:lvl3pPr>
            <a:lvl4pPr marL="1600200" indent="-228600" eaLnBrk="0" hangingPunct="0">
              <a:spcBef>
                <a:spcPct val="20000"/>
              </a:spcBef>
              <a:buClr>
                <a:srgbClr val="34537C"/>
              </a:buClr>
              <a:buFont typeface="Arial" charset="0"/>
              <a:buChar char="•"/>
              <a:defRPr sz="2000">
                <a:solidFill>
                  <a:schemeClr val="tx1"/>
                </a:solidFill>
                <a:latin typeface="Arial" charset="0"/>
                <a:cs typeface="Arial" charset="0"/>
              </a:defRPr>
            </a:lvl4pPr>
            <a:lvl5pPr marL="2057400" indent="-228600" eaLnBrk="0" hangingPunct="0">
              <a:spcBef>
                <a:spcPct val="20000"/>
              </a:spcBef>
              <a:buClr>
                <a:srgbClr val="34537C"/>
              </a:buClr>
              <a:buFont typeface="Arial" charset="0"/>
              <a:buChar char="•"/>
              <a:defRPr sz="2000">
                <a:solidFill>
                  <a:schemeClr val="tx1"/>
                </a:solidFill>
                <a:latin typeface="Arial" charset="0"/>
                <a:cs typeface="Arial" charset="0"/>
              </a:defRPr>
            </a:lvl5pPr>
            <a:lvl6pPr marL="25146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6pPr>
            <a:lvl7pPr marL="29718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7pPr>
            <a:lvl8pPr marL="34290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8pPr>
            <a:lvl9pPr marL="3886200" indent="-228600" eaLnBrk="0" fontAlgn="base" hangingPunct="0">
              <a:spcBef>
                <a:spcPct val="20000"/>
              </a:spcBef>
              <a:spcAft>
                <a:spcPct val="0"/>
              </a:spcAft>
              <a:buClr>
                <a:srgbClr val="34537C"/>
              </a:buClr>
              <a:buFont typeface="Arial" charset="0"/>
              <a:buChar char="•"/>
              <a:defRPr sz="2000">
                <a:solidFill>
                  <a:schemeClr val="tx1"/>
                </a:solidFill>
                <a:latin typeface="Arial" charset="0"/>
                <a:cs typeface="Arial" charset="0"/>
              </a:defRPr>
            </a:lvl9pPr>
          </a:lstStyle>
          <a:p>
            <a:pPr defTabSz="913758" eaLnBrk="1" fontAlgn="auto" hangingPunct="1">
              <a:spcBef>
                <a:spcPct val="0"/>
              </a:spcBef>
              <a:spcAft>
                <a:spcPts val="0"/>
              </a:spcAft>
              <a:buClrTx/>
              <a:buNone/>
            </a:pPr>
            <a:r>
              <a:rPr lang="en-US" altLang="en-US" sz="1400" kern="0" dirty="0">
                <a:solidFill>
                  <a:srgbClr val="FFFFFF"/>
                </a:solidFill>
                <a:latin typeface="Arial"/>
              </a:rPr>
              <a:t>2015</a:t>
            </a:r>
          </a:p>
        </p:txBody>
      </p:sp>
      <p:grpSp>
        <p:nvGrpSpPr>
          <p:cNvPr id="87" name="Group 86"/>
          <p:cNvGrpSpPr/>
          <p:nvPr/>
        </p:nvGrpSpPr>
        <p:grpSpPr>
          <a:xfrm>
            <a:off x="4441306" y="2738287"/>
            <a:ext cx="1287315" cy="2057400"/>
            <a:chOff x="2581917" y="2734749"/>
            <a:chExt cx="1287315" cy="2057400"/>
          </a:xfrm>
        </p:grpSpPr>
        <p:cxnSp>
          <p:nvCxnSpPr>
            <p:cNvPr id="88" name="Straight Connector 87"/>
            <p:cNvCxnSpPr/>
            <p:nvPr/>
          </p:nvCxnSpPr>
          <p:spPr bwMode="auto">
            <a:xfrm>
              <a:off x="3218090" y="3284969"/>
              <a:ext cx="0" cy="1507180"/>
            </a:xfrm>
            <a:prstGeom prst="line">
              <a:avLst/>
            </a:prstGeom>
            <a:noFill/>
            <a:ln w="28575" cap="flat" cmpd="sng" algn="ctr">
              <a:solidFill>
                <a:schemeClr val="tx2"/>
              </a:solidFill>
              <a:prstDash val="solid"/>
              <a:round/>
              <a:headEnd type="none" w="med" len="med"/>
              <a:tailEnd type="none" w="med" len="med"/>
            </a:ln>
            <a:effectLst/>
          </p:spPr>
        </p:cxnSp>
        <p:grpSp>
          <p:nvGrpSpPr>
            <p:cNvPr id="89" name="Group 88"/>
            <p:cNvGrpSpPr/>
            <p:nvPr/>
          </p:nvGrpSpPr>
          <p:grpSpPr>
            <a:xfrm>
              <a:off x="2581917" y="2734749"/>
              <a:ext cx="1287315" cy="554680"/>
              <a:chOff x="2771561" y="1565763"/>
              <a:chExt cx="1287315" cy="554680"/>
            </a:xfrm>
          </p:grpSpPr>
          <p:sp>
            <p:nvSpPr>
              <p:cNvPr id="90" name="Rounded Rectangle 89"/>
              <p:cNvSpPr/>
              <p:nvPr/>
            </p:nvSpPr>
            <p:spPr bwMode="auto">
              <a:xfrm>
                <a:off x="2895981" y="1565763"/>
                <a:ext cx="1033272" cy="554680"/>
              </a:xfrm>
              <a:prstGeom prst="roundRect">
                <a:avLst/>
              </a:prstGeom>
              <a:gradFill flip="none" rotWithShape="1">
                <a:gsLst>
                  <a:gs pos="0">
                    <a:schemeClr val="accent1">
                      <a:lumMod val="75000"/>
                      <a:tint val="66000"/>
                      <a:satMod val="160000"/>
                    </a:schemeClr>
                  </a:gs>
                  <a:gs pos="50000">
                    <a:schemeClr val="accent1">
                      <a:lumMod val="75000"/>
                      <a:tint val="44500"/>
                      <a:satMod val="160000"/>
                    </a:schemeClr>
                  </a:gs>
                  <a:gs pos="100000">
                    <a:schemeClr val="accent1">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91" name="TextBox 90"/>
              <p:cNvSpPr txBox="1"/>
              <p:nvPr/>
            </p:nvSpPr>
            <p:spPr>
              <a:xfrm>
                <a:off x="2771561" y="1632503"/>
                <a:ext cx="1287315" cy="430887"/>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May 2013 NCAB</a:t>
                </a:r>
              </a:p>
              <a:p>
                <a:pPr algn="ctr">
                  <a:spcBef>
                    <a:spcPct val="20000"/>
                  </a:spcBef>
                </a:pPr>
                <a:r>
                  <a:rPr lang="en-US" sz="1000" b="1" dirty="0">
                    <a:solidFill>
                      <a:srgbClr val="000000"/>
                    </a:solidFill>
                    <a:latin typeface="Arial" charset="0"/>
                    <a:cs typeface="Arial" charset="0"/>
                  </a:rPr>
                  <a:t>*29 awards*</a:t>
                </a:r>
              </a:p>
            </p:txBody>
          </p:sp>
        </p:grpSp>
      </p:grpSp>
      <p:grpSp>
        <p:nvGrpSpPr>
          <p:cNvPr id="92" name="Group 91"/>
          <p:cNvGrpSpPr/>
          <p:nvPr/>
        </p:nvGrpSpPr>
        <p:grpSpPr>
          <a:xfrm>
            <a:off x="5659734" y="2734510"/>
            <a:ext cx="1287315" cy="2057400"/>
            <a:chOff x="2581917" y="2734749"/>
            <a:chExt cx="1287315" cy="2057400"/>
          </a:xfrm>
        </p:grpSpPr>
        <p:cxnSp>
          <p:nvCxnSpPr>
            <p:cNvPr id="93" name="Straight Connector 92"/>
            <p:cNvCxnSpPr/>
            <p:nvPr/>
          </p:nvCxnSpPr>
          <p:spPr bwMode="auto">
            <a:xfrm>
              <a:off x="3218090" y="3284969"/>
              <a:ext cx="0" cy="1507180"/>
            </a:xfrm>
            <a:prstGeom prst="line">
              <a:avLst/>
            </a:prstGeom>
            <a:noFill/>
            <a:ln w="28575" cap="flat" cmpd="sng" algn="ctr">
              <a:solidFill>
                <a:schemeClr val="tx2"/>
              </a:solidFill>
              <a:prstDash val="solid"/>
              <a:round/>
              <a:headEnd type="none" w="med" len="med"/>
              <a:tailEnd type="none" w="med" len="med"/>
            </a:ln>
            <a:effectLst/>
          </p:spPr>
        </p:cxnSp>
        <p:grpSp>
          <p:nvGrpSpPr>
            <p:cNvPr id="97" name="Group 96"/>
            <p:cNvGrpSpPr/>
            <p:nvPr/>
          </p:nvGrpSpPr>
          <p:grpSpPr>
            <a:xfrm>
              <a:off x="2581917" y="2734749"/>
              <a:ext cx="1287315" cy="554680"/>
              <a:chOff x="2771561" y="1565763"/>
              <a:chExt cx="1287315" cy="554680"/>
            </a:xfrm>
          </p:grpSpPr>
          <p:sp>
            <p:nvSpPr>
              <p:cNvPr id="98" name="Rounded Rectangle 97"/>
              <p:cNvSpPr/>
              <p:nvPr/>
            </p:nvSpPr>
            <p:spPr bwMode="auto">
              <a:xfrm>
                <a:off x="2895981" y="1565763"/>
                <a:ext cx="1033272" cy="554680"/>
              </a:xfrm>
              <a:prstGeom prst="roundRect">
                <a:avLst/>
              </a:prstGeom>
              <a:gradFill flip="none" rotWithShape="1">
                <a:gsLst>
                  <a:gs pos="0">
                    <a:schemeClr val="accent1">
                      <a:lumMod val="75000"/>
                      <a:tint val="66000"/>
                      <a:satMod val="160000"/>
                    </a:schemeClr>
                  </a:gs>
                  <a:gs pos="50000">
                    <a:schemeClr val="accent1">
                      <a:lumMod val="75000"/>
                      <a:tint val="44500"/>
                      <a:satMod val="160000"/>
                    </a:schemeClr>
                  </a:gs>
                  <a:gs pos="100000">
                    <a:schemeClr val="accent1">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99" name="TextBox 98"/>
              <p:cNvSpPr txBox="1"/>
              <p:nvPr/>
            </p:nvSpPr>
            <p:spPr>
              <a:xfrm>
                <a:off x="2771561" y="1632503"/>
                <a:ext cx="1287315" cy="430887"/>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Jan. 2014 NCAB</a:t>
                </a:r>
              </a:p>
              <a:p>
                <a:pPr algn="ctr">
                  <a:spcBef>
                    <a:spcPct val="20000"/>
                  </a:spcBef>
                </a:pPr>
                <a:r>
                  <a:rPr lang="en-US" sz="1000" b="1" dirty="0">
                    <a:solidFill>
                      <a:srgbClr val="000000"/>
                    </a:solidFill>
                    <a:latin typeface="Arial" charset="0"/>
                    <a:cs typeface="Arial" charset="0"/>
                  </a:rPr>
                  <a:t>*64  awards*</a:t>
                </a:r>
              </a:p>
            </p:txBody>
          </p:sp>
        </p:grpSp>
      </p:grpSp>
      <p:grpSp>
        <p:nvGrpSpPr>
          <p:cNvPr id="107" name="Group 106"/>
          <p:cNvGrpSpPr/>
          <p:nvPr/>
        </p:nvGrpSpPr>
        <p:grpSpPr>
          <a:xfrm>
            <a:off x="3097764" y="4007654"/>
            <a:ext cx="1463040" cy="783280"/>
            <a:chOff x="911794" y="4008869"/>
            <a:chExt cx="1463040" cy="783280"/>
          </a:xfrm>
        </p:grpSpPr>
        <p:grpSp>
          <p:nvGrpSpPr>
            <p:cNvPr id="108" name="Group 107"/>
            <p:cNvGrpSpPr/>
            <p:nvPr/>
          </p:nvGrpSpPr>
          <p:grpSpPr>
            <a:xfrm>
              <a:off x="911794" y="4008869"/>
              <a:ext cx="1463040" cy="668980"/>
              <a:chOff x="882534" y="4008869"/>
              <a:chExt cx="1463040" cy="668980"/>
            </a:xfrm>
          </p:grpSpPr>
          <p:sp>
            <p:nvSpPr>
              <p:cNvPr id="110" name="Rounded Rectangle 109"/>
              <p:cNvSpPr/>
              <p:nvPr/>
            </p:nvSpPr>
            <p:spPr bwMode="auto">
              <a:xfrm>
                <a:off x="972920" y="4008869"/>
                <a:ext cx="1280160" cy="668980"/>
              </a:xfrm>
              <a:prstGeom prst="roundRect">
                <a:avLst/>
              </a:prstGeom>
              <a:gradFill flip="none" rotWithShape="1">
                <a:gsLst>
                  <a:gs pos="0">
                    <a:schemeClr val="tx1">
                      <a:lumMod val="40000"/>
                      <a:lumOff val="60000"/>
                      <a:tint val="66000"/>
                      <a:satMod val="160000"/>
                    </a:schemeClr>
                  </a:gs>
                  <a:gs pos="50000">
                    <a:schemeClr val="tx1">
                      <a:lumMod val="40000"/>
                      <a:lumOff val="60000"/>
                      <a:tint val="44500"/>
                      <a:satMod val="160000"/>
                    </a:schemeClr>
                  </a:gs>
                  <a:gs pos="100000">
                    <a:schemeClr val="tx1">
                      <a:lumMod val="40000"/>
                      <a:lumOff val="60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111" name="TextBox 110"/>
              <p:cNvSpPr txBox="1"/>
              <p:nvPr/>
            </p:nvSpPr>
            <p:spPr>
              <a:xfrm>
                <a:off x="882534" y="4044656"/>
                <a:ext cx="1463040" cy="615553"/>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2012 RFAs published</a:t>
                </a:r>
              </a:p>
              <a:p>
                <a:pPr algn="ctr">
                  <a:spcBef>
                    <a:spcPct val="20000"/>
                  </a:spcBef>
                </a:pPr>
                <a:r>
                  <a:rPr lang="en-US" sz="1000" b="1" dirty="0">
                    <a:solidFill>
                      <a:srgbClr val="000000"/>
                    </a:solidFill>
                    <a:latin typeface="Arial" charset="0"/>
                    <a:cs typeface="Arial" charset="0"/>
                  </a:rPr>
                  <a:t>(CA-11-015 through </a:t>
                </a:r>
              </a:p>
              <a:p>
                <a:pPr algn="ctr">
                  <a:spcBef>
                    <a:spcPct val="20000"/>
                  </a:spcBef>
                </a:pPr>
                <a:r>
                  <a:rPr lang="en-US" sz="1000" b="1" dirty="0">
                    <a:solidFill>
                      <a:srgbClr val="000000"/>
                    </a:solidFill>
                    <a:latin typeface="Arial" charset="0"/>
                    <a:cs typeface="Arial" charset="0"/>
                  </a:rPr>
                  <a:t>CA-12-022)</a:t>
                </a:r>
              </a:p>
            </p:txBody>
          </p:sp>
        </p:grpSp>
        <p:cxnSp>
          <p:nvCxnSpPr>
            <p:cNvPr id="109" name="Straight Connector 108"/>
            <p:cNvCxnSpPr/>
            <p:nvPr/>
          </p:nvCxnSpPr>
          <p:spPr bwMode="auto">
            <a:xfrm>
              <a:off x="1649301" y="4677849"/>
              <a:ext cx="0" cy="114300"/>
            </a:xfrm>
            <a:prstGeom prst="line">
              <a:avLst/>
            </a:prstGeom>
            <a:noFill/>
            <a:ln w="28575" cap="flat" cmpd="sng" algn="ctr">
              <a:solidFill>
                <a:schemeClr val="tx2"/>
              </a:solidFill>
              <a:prstDash val="solid"/>
              <a:round/>
              <a:headEnd type="none" w="med" len="med"/>
              <a:tailEnd type="none" w="med" len="med"/>
            </a:ln>
            <a:effectLst/>
          </p:spPr>
        </p:cxnSp>
      </p:grpSp>
      <p:grpSp>
        <p:nvGrpSpPr>
          <p:cNvPr id="134" name="Group 133"/>
          <p:cNvGrpSpPr/>
          <p:nvPr/>
        </p:nvGrpSpPr>
        <p:grpSpPr>
          <a:xfrm>
            <a:off x="4637227" y="3352682"/>
            <a:ext cx="1265931" cy="1449705"/>
            <a:chOff x="1514782" y="3347795"/>
            <a:chExt cx="1265931" cy="1449705"/>
          </a:xfrm>
        </p:grpSpPr>
        <p:cxnSp>
          <p:nvCxnSpPr>
            <p:cNvPr id="135" name="Straight Connector 134"/>
            <p:cNvCxnSpPr/>
            <p:nvPr/>
          </p:nvCxnSpPr>
          <p:spPr bwMode="auto">
            <a:xfrm>
              <a:off x="2148795" y="3940430"/>
              <a:ext cx="0" cy="857070"/>
            </a:xfrm>
            <a:prstGeom prst="line">
              <a:avLst/>
            </a:prstGeom>
            <a:noFill/>
            <a:ln w="28575" cap="flat" cmpd="sng" algn="ctr">
              <a:solidFill>
                <a:schemeClr val="tx2"/>
              </a:solidFill>
              <a:prstDash val="solid"/>
              <a:round/>
              <a:headEnd type="none" w="med" len="med"/>
              <a:tailEnd type="none" w="med" len="med"/>
            </a:ln>
            <a:effectLst/>
          </p:spPr>
        </p:cxnSp>
        <p:grpSp>
          <p:nvGrpSpPr>
            <p:cNvPr id="136" name="Group 135"/>
            <p:cNvGrpSpPr/>
            <p:nvPr/>
          </p:nvGrpSpPr>
          <p:grpSpPr>
            <a:xfrm>
              <a:off x="1514782" y="3347795"/>
              <a:ext cx="1265931" cy="609692"/>
              <a:chOff x="1463577" y="3347795"/>
              <a:chExt cx="1265931" cy="609692"/>
            </a:xfrm>
          </p:grpSpPr>
          <p:sp>
            <p:nvSpPr>
              <p:cNvPr id="137" name="Rounded Rectangle 136"/>
              <p:cNvSpPr/>
              <p:nvPr/>
            </p:nvSpPr>
            <p:spPr bwMode="auto">
              <a:xfrm>
                <a:off x="1586950" y="3347795"/>
                <a:ext cx="1014984" cy="609692"/>
              </a:xfrm>
              <a:prstGeom prst="roundRect">
                <a:avLst/>
              </a:prstGeom>
              <a:gradFill flip="none" rotWithShape="1">
                <a:gsLst>
                  <a:gs pos="0">
                    <a:schemeClr val="accent3">
                      <a:lumMod val="75000"/>
                      <a:tint val="66000"/>
                      <a:satMod val="160000"/>
                    </a:schemeClr>
                  </a:gs>
                  <a:gs pos="50000">
                    <a:schemeClr val="accent3">
                      <a:lumMod val="75000"/>
                      <a:tint val="44500"/>
                      <a:satMod val="160000"/>
                    </a:schemeClr>
                  </a:gs>
                  <a:gs pos="100000">
                    <a:schemeClr val="accent3">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138" name="TextBox 137"/>
              <p:cNvSpPr txBox="1"/>
              <p:nvPr/>
            </p:nvSpPr>
            <p:spPr>
              <a:xfrm>
                <a:off x="1463577" y="3359981"/>
                <a:ext cx="1265931" cy="584776"/>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2012 RFA,</a:t>
                </a:r>
              </a:p>
              <a:p>
                <a:pPr algn="ctr">
                  <a:spcBef>
                    <a:spcPct val="20000"/>
                  </a:spcBef>
                </a:pPr>
                <a:r>
                  <a:rPr lang="en-US" sz="1000" b="1" dirty="0">
                    <a:solidFill>
                      <a:srgbClr val="000000"/>
                    </a:solidFill>
                    <a:latin typeface="Arial" charset="0"/>
                    <a:cs typeface="Arial" charset="0"/>
                  </a:rPr>
                  <a:t>2</a:t>
                </a:r>
                <a:r>
                  <a:rPr lang="en-US" sz="1000" b="1" baseline="30000" dirty="0">
                    <a:solidFill>
                      <a:srgbClr val="000000"/>
                    </a:solidFill>
                    <a:latin typeface="Arial" charset="0"/>
                    <a:cs typeface="Arial" charset="0"/>
                  </a:rPr>
                  <a:t>nd</a:t>
                </a:r>
                <a:r>
                  <a:rPr lang="en-US" sz="1000" b="1" dirty="0">
                    <a:solidFill>
                      <a:srgbClr val="000000"/>
                    </a:solidFill>
                    <a:latin typeface="Arial" charset="0"/>
                    <a:cs typeface="Arial" charset="0"/>
                  </a:rPr>
                  <a:t> Receipt Applications due</a:t>
                </a:r>
              </a:p>
            </p:txBody>
          </p:sp>
        </p:grpSp>
      </p:grpSp>
      <p:grpSp>
        <p:nvGrpSpPr>
          <p:cNvPr id="139" name="Group 138"/>
          <p:cNvGrpSpPr/>
          <p:nvPr/>
        </p:nvGrpSpPr>
        <p:grpSpPr>
          <a:xfrm>
            <a:off x="5714214" y="3344152"/>
            <a:ext cx="1265931" cy="1449705"/>
            <a:chOff x="1514782" y="3347795"/>
            <a:chExt cx="1265931" cy="1449705"/>
          </a:xfrm>
        </p:grpSpPr>
        <p:cxnSp>
          <p:nvCxnSpPr>
            <p:cNvPr id="140" name="Straight Connector 139"/>
            <p:cNvCxnSpPr/>
            <p:nvPr/>
          </p:nvCxnSpPr>
          <p:spPr bwMode="auto">
            <a:xfrm>
              <a:off x="2148795" y="3940430"/>
              <a:ext cx="0" cy="857070"/>
            </a:xfrm>
            <a:prstGeom prst="line">
              <a:avLst/>
            </a:prstGeom>
            <a:noFill/>
            <a:ln w="28575" cap="flat" cmpd="sng" algn="ctr">
              <a:solidFill>
                <a:schemeClr val="tx2"/>
              </a:solidFill>
              <a:prstDash val="solid"/>
              <a:round/>
              <a:headEnd type="none" w="med" len="med"/>
              <a:tailEnd type="none" w="med" len="med"/>
            </a:ln>
            <a:effectLst/>
          </p:spPr>
        </p:cxnSp>
        <p:grpSp>
          <p:nvGrpSpPr>
            <p:cNvPr id="141" name="Group 140"/>
            <p:cNvGrpSpPr/>
            <p:nvPr/>
          </p:nvGrpSpPr>
          <p:grpSpPr>
            <a:xfrm>
              <a:off x="1514782" y="3347795"/>
              <a:ext cx="1265931" cy="609692"/>
              <a:chOff x="1463577" y="3347795"/>
              <a:chExt cx="1265931" cy="609692"/>
            </a:xfrm>
          </p:grpSpPr>
          <p:sp>
            <p:nvSpPr>
              <p:cNvPr id="142" name="Rounded Rectangle 141"/>
              <p:cNvSpPr/>
              <p:nvPr/>
            </p:nvSpPr>
            <p:spPr bwMode="auto">
              <a:xfrm>
                <a:off x="1586950" y="3347795"/>
                <a:ext cx="1014984" cy="609692"/>
              </a:xfrm>
              <a:prstGeom prst="roundRect">
                <a:avLst/>
              </a:prstGeom>
              <a:gradFill flip="none" rotWithShape="1">
                <a:gsLst>
                  <a:gs pos="0">
                    <a:schemeClr val="accent3">
                      <a:lumMod val="75000"/>
                      <a:tint val="66000"/>
                      <a:satMod val="160000"/>
                    </a:schemeClr>
                  </a:gs>
                  <a:gs pos="50000">
                    <a:schemeClr val="accent3">
                      <a:lumMod val="75000"/>
                      <a:tint val="44500"/>
                      <a:satMod val="160000"/>
                    </a:schemeClr>
                  </a:gs>
                  <a:gs pos="100000">
                    <a:schemeClr val="accent3">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143" name="TextBox 142"/>
              <p:cNvSpPr txBox="1"/>
              <p:nvPr/>
            </p:nvSpPr>
            <p:spPr>
              <a:xfrm>
                <a:off x="1463577" y="3359981"/>
                <a:ext cx="1265931" cy="584776"/>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2013 RFA,</a:t>
                </a:r>
              </a:p>
              <a:p>
                <a:pPr algn="ctr">
                  <a:spcBef>
                    <a:spcPct val="20000"/>
                  </a:spcBef>
                </a:pPr>
                <a:r>
                  <a:rPr lang="en-US" sz="1000" b="1" dirty="0">
                    <a:solidFill>
                      <a:srgbClr val="000000"/>
                    </a:solidFill>
                    <a:latin typeface="Arial" charset="0"/>
                    <a:cs typeface="Arial" charset="0"/>
                  </a:rPr>
                  <a:t>1</a:t>
                </a:r>
                <a:r>
                  <a:rPr lang="en-US" sz="1000" b="1" baseline="30000" dirty="0">
                    <a:solidFill>
                      <a:srgbClr val="000000"/>
                    </a:solidFill>
                    <a:latin typeface="Arial" charset="0"/>
                    <a:cs typeface="Arial" charset="0"/>
                  </a:rPr>
                  <a:t>st</a:t>
                </a:r>
                <a:r>
                  <a:rPr lang="en-US" sz="1000" b="1" dirty="0">
                    <a:solidFill>
                      <a:srgbClr val="000000"/>
                    </a:solidFill>
                    <a:latin typeface="Arial" charset="0"/>
                    <a:cs typeface="Arial" charset="0"/>
                  </a:rPr>
                  <a:t> Receipt Applications due</a:t>
                </a:r>
              </a:p>
            </p:txBody>
          </p:sp>
        </p:grpSp>
      </p:grpSp>
      <p:grpSp>
        <p:nvGrpSpPr>
          <p:cNvPr id="112" name="Group 111"/>
          <p:cNvGrpSpPr/>
          <p:nvPr/>
        </p:nvGrpSpPr>
        <p:grpSpPr>
          <a:xfrm>
            <a:off x="5105964" y="4006439"/>
            <a:ext cx="1463040" cy="783280"/>
            <a:chOff x="911794" y="4008869"/>
            <a:chExt cx="1463040" cy="783280"/>
          </a:xfrm>
        </p:grpSpPr>
        <p:grpSp>
          <p:nvGrpSpPr>
            <p:cNvPr id="113" name="Group 112"/>
            <p:cNvGrpSpPr/>
            <p:nvPr/>
          </p:nvGrpSpPr>
          <p:grpSpPr>
            <a:xfrm>
              <a:off x="911794" y="4008869"/>
              <a:ext cx="1463040" cy="668980"/>
              <a:chOff x="882534" y="4008869"/>
              <a:chExt cx="1463040" cy="668980"/>
            </a:xfrm>
          </p:grpSpPr>
          <p:sp>
            <p:nvSpPr>
              <p:cNvPr id="115" name="Rounded Rectangle 114"/>
              <p:cNvSpPr/>
              <p:nvPr/>
            </p:nvSpPr>
            <p:spPr bwMode="auto">
              <a:xfrm>
                <a:off x="972920" y="4008869"/>
                <a:ext cx="1280160" cy="668980"/>
              </a:xfrm>
              <a:prstGeom prst="roundRect">
                <a:avLst/>
              </a:prstGeom>
              <a:gradFill flip="none" rotWithShape="1">
                <a:gsLst>
                  <a:gs pos="0">
                    <a:schemeClr val="tx1">
                      <a:lumMod val="40000"/>
                      <a:lumOff val="60000"/>
                      <a:tint val="66000"/>
                      <a:satMod val="160000"/>
                    </a:schemeClr>
                  </a:gs>
                  <a:gs pos="50000">
                    <a:schemeClr val="tx1">
                      <a:lumMod val="40000"/>
                      <a:lumOff val="60000"/>
                      <a:tint val="44500"/>
                      <a:satMod val="160000"/>
                    </a:schemeClr>
                  </a:gs>
                  <a:gs pos="100000">
                    <a:schemeClr val="tx1">
                      <a:lumMod val="40000"/>
                      <a:lumOff val="60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116" name="TextBox 115"/>
              <p:cNvSpPr txBox="1"/>
              <p:nvPr/>
            </p:nvSpPr>
            <p:spPr>
              <a:xfrm>
                <a:off x="882534" y="4044656"/>
                <a:ext cx="1463040" cy="615553"/>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2013 RFAs published</a:t>
                </a:r>
              </a:p>
              <a:p>
                <a:pPr algn="ctr">
                  <a:spcBef>
                    <a:spcPct val="20000"/>
                  </a:spcBef>
                </a:pPr>
                <a:r>
                  <a:rPr lang="en-US" sz="1000" b="1" dirty="0">
                    <a:solidFill>
                      <a:srgbClr val="000000"/>
                    </a:solidFill>
                    <a:latin typeface="Arial" charset="0"/>
                    <a:cs typeface="Arial" charset="0"/>
                  </a:rPr>
                  <a:t>(CA-13-016 through </a:t>
                </a:r>
              </a:p>
              <a:p>
                <a:pPr algn="ctr">
                  <a:spcBef>
                    <a:spcPct val="20000"/>
                  </a:spcBef>
                </a:pPr>
                <a:r>
                  <a:rPr lang="en-US" sz="1000" b="1" dirty="0">
                    <a:solidFill>
                      <a:srgbClr val="000000"/>
                    </a:solidFill>
                    <a:latin typeface="Arial" charset="0"/>
                    <a:cs typeface="Arial" charset="0"/>
                  </a:rPr>
                  <a:t>CA-13-025)</a:t>
                </a:r>
              </a:p>
            </p:txBody>
          </p:sp>
        </p:grpSp>
        <p:cxnSp>
          <p:nvCxnSpPr>
            <p:cNvPr id="114" name="Straight Connector 113"/>
            <p:cNvCxnSpPr/>
            <p:nvPr/>
          </p:nvCxnSpPr>
          <p:spPr bwMode="auto">
            <a:xfrm>
              <a:off x="1649301" y="4677849"/>
              <a:ext cx="0" cy="114300"/>
            </a:xfrm>
            <a:prstGeom prst="line">
              <a:avLst/>
            </a:prstGeom>
            <a:noFill/>
            <a:ln w="28575" cap="flat" cmpd="sng" algn="ctr">
              <a:solidFill>
                <a:schemeClr val="tx2"/>
              </a:solidFill>
              <a:prstDash val="solid"/>
              <a:round/>
              <a:headEnd type="none" w="med" len="med"/>
              <a:tailEnd type="none" w="med" len="med"/>
            </a:ln>
            <a:effectLst/>
          </p:spPr>
        </p:cxnSp>
      </p:grpSp>
      <p:grpSp>
        <p:nvGrpSpPr>
          <p:cNvPr id="144" name="Group 143"/>
          <p:cNvGrpSpPr/>
          <p:nvPr/>
        </p:nvGrpSpPr>
        <p:grpSpPr>
          <a:xfrm>
            <a:off x="6783884" y="3340727"/>
            <a:ext cx="1265931" cy="1449705"/>
            <a:chOff x="1514782" y="3347795"/>
            <a:chExt cx="1265931" cy="1449705"/>
          </a:xfrm>
        </p:grpSpPr>
        <p:cxnSp>
          <p:nvCxnSpPr>
            <p:cNvPr id="145" name="Straight Connector 144"/>
            <p:cNvCxnSpPr/>
            <p:nvPr/>
          </p:nvCxnSpPr>
          <p:spPr bwMode="auto">
            <a:xfrm>
              <a:off x="2148795" y="3940430"/>
              <a:ext cx="0" cy="857070"/>
            </a:xfrm>
            <a:prstGeom prst="line">
              <a:avLst/>
            </a:prstGeom>
            <a:noFill/>
            <a:ln w="28575" cap="flat" cmpd="sng" algn="ctr">
              <a:solidFill>
                <a:schemeClr val="tx2"/>
              </a:solidFill>
              <a:prstDash val="solid"/>
              <a:round/>
              <a:headEnd type="none" w="med" len="med"/>
              <a:tailEnd type="none" w="med" len="med"/>
            </a:ln>
            <a:effectLst/>
          </p:spPr>
        </p:cxnSp>
        <p:grpSp>
          <p:nvGrpSpPr>
            <p:cNvPr id="146" name="Group 145"/>
            <p:cNvGrpSpPr/>
            <p:nvPr/>
          </p:nvGrpSpPr>
          <p:grpSpPr>
            <a:xfrm>
              <a:off x="1514782" y="3347795"/>
              <a:ext cx="1265931" cy="627739"/>
              <a:chOff x="1463577" y="3347795"/>
              <a:chExt cx="1265931" cy="627739"/>
            </a:xfrm>
          </p:grpSpPr>
          <p:sp>
            <p:nvSpPr>
              <p:cNvPr id="147" name="Rounded Rectangle 146"/>
              <p:cNvSpPr/>
              <p:nvPr/>
            </p:nvSpPr>
            <p:spPr bwMode="auto">
              <a:xfrm>
                <a:off x="1586950" y="3347795"/>
                <a:ext cx="1014984" cy="609692"/>
              </a:xfrm>
              <a:prstGeom prst="roundRect">
                <a:avLst/>
              </a:prstGeom>
              <a:gradFill flip="none" rotWithShape="1">
                <a:gsLst>
                  <a:gs pos="0">
                    <a:schemeClr val="accent3">
                      <a:lumMod val="75000"/>
                      <a:tint val="66000"/>
                      <a:satMod val="160000"/>
                    </a:schemeClr>
                  </a:gs>
                  <a:gs pos="50000">
                    <a:schemeClr val="accent3">
                      <a:lumMod val="75000"/>
                      <a:tint val="44500"/>
                      <a:satMod val="160000"/>
                    </a:schemeClr>
                  </a:gs>
                  <a:gs pos="100000">
                    <a:schemeClr val="accent3">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148" name="TextBox 147"/>
              <p:cNvSpPr txBox="1"/>
              <p:nvPr/>
            </p:nvSpPr>
            <p:spPr>
              <a:xfrm>
                <a:off x="1463577" y="3359981"/>
                <a:ext cx="1265931" cy="615553"/>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2013 RFA,</a:t>
                </a:r>
              </a:p>
              <a:p>
                <a:pPr algn="ctr">
                  <a:spcBef>
                    <a:spcPct val="20000"/>
                  </a:spcBef>
                </a:pPr>
                <a:r>
                  <a:rPr lang="en-US" sz="1000" b="1" dirty="0">
                    <a:solidFill>
                      <a:srgbClr val="000000"/>
                    </a:solidFill>
                    <a:latin typeface="Arial" charset="0"/>
                    <a:cs typeface="Arial" charset="0"/>
                  </a:rPr>
                  <a:t>2</a:t>
                </a:r>
                <a:r>
                  <a:rPr lang="en-US" sz="1000" b="1" baseline="30000" dirty="0">
                    <a:solidFill>
                      <a:srgbClr val="000000"/>
                    </a:solidFill>
                    <a:latin typeface="Arial" charset="0"/>
                    <a:cs typeface="Arial" charset="0"/>
                  </a:rPr>
                  <a:t>nd</a:t>
                </a:r>
                <a:r>
                  <a:rPr lang="en-US" sz="1000" b="1" dirty="0">
                    <a:solidFill>
                      <a:srgbClr val="000000"/>
                    </a:solidFill>
                    <a:latin typeface="Arial" charset="0"/>
                    <a:cs typeface="Arial" charset="0"/>
                  </a:rPr>
                  <a:t> Receipt</a:t>
                </a:r>
              </a:p>
              <a:p>
                <a:pPr algn="ctr">
                  <a:spcBef>
                    <a:spcPct val="20000"/>
                  </a:spcBef>
                </a:pPr>
                <a:r>
                  <a:rPr lang="en-US" sz="1000" b="1" dirty="0">
                    <a:solidFill>
                      <a:srgbClr val="000000"/>
                    </a:solidFill>
                    <a:latin typeface="Arial" charset="0"/>
                    <a:cs typeface="Arial" charset="0"/>
                  </a:rPr>
                  <a:t>Applications due</a:t>
                </a:r>
              </a:p>
            </p:txBody>
          </p:sp>
        </p:grpSp>
      </p:grpSp>
      <p:sp>
        <p:nvSpPr>
          <p:cNvPr id="154" name="Rectangle 153"/>
          <p:cNvSpPr/>
          <p:nvPr/>
        </p:nvSpPr>
        <p:spPr bwMode="auto">
          <a:xfrm>
            <a:off x="8027721" y="6235399"/>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grpSp>
        <p:nvGrpSpPr>
          <p:cNvPr id="158" name="Group 157"/>
          <p:cNvGrpSpPr/>
          <p:nvPr/>
        </p:nvGrpSpPr>
        <p:grpSpPr>
          <a:xfrm>
            <a:off x="7953399" y="2740610"/>
            <a:ext cx="1287315" cy="2057400"/>
            <a:chOff x="2589232" y="2734749"/>
            <a:chExt cx="1287315" cy="2057400"/>
          </a:xfrm>
        </p:grpSpPr>
        <p:cxnSp>
          <p:nvCxnSpPr>
            <p:cNvPr id="159" name="Straight Connector 158"/>
            <p:cNvCxnSpPr/>
            <p:nvPr/>
          </p:nvCxnSpPr>
          <p:spPr bwMode="auto">
            <a:xfrm>
              <a:off x="3218090" y="3284969"/>
              <a:ext cx="0" cy="1507180"/>
            </a:xfrm>
            <a:prstGeom prst="line">
              <a:avLst/>
            </a:prstGeom>
            <a:noFill/>
            <a:ln w="28575" cap="flat" cmpd="sng" algn="ctr">
              <a:solidFill>
                <a:schemeClr val="tx2"/>
              </a:solidFill>
              <a:prstDash val="solid"/>
              <a:round/>
              <a:headEnd type="none" w="med" len="med"/>
              <a:tailEnd type="none" w="med" len="med"/>
            </a:ln>
            <a:effectLst/>
          </p:spPr>
        </p:cxnSp>
        <p:grpSp>
          <p:nvGrpSpPr>
            <p:cNvPr id="160" name="Group 159"/>
            <p:cNvGrpSpPr/>
            <p:nvPr/>
          </p:nvGrpSpPr>
          <p:grpSpPr>
            <a:xfrm>
              <a:off x="2589232" y="2734749"/>
              <a:ext cx="1287315" cy="554680"/>
              <a:chOff x="2778876" y="1565763"/>
              <a:chExt cx="1287315" cy="554680"/>
            </a:xfrm>
          </p:grpSpPr>
          <p:sp>
            <p:nvSpPr>
              <p:cNvPr id="161" name="Rounded Rectangle 160"/>
              <p:cNvSpPr/>
              <p:nvPr/>
            </p:nvSpPr>
            <p:spPr bwMode="auto">
              <a:xfrm>
                <a:off x="2905506" y="1565763"/>
                <a:ext cx="1033272" cy="554680"/>
              </a:xfrm>
              <a:prstGeom prst="roundRect">
                <a:avLst/>
              </a:prstGeom>
              <a:gradFill flip="none" rotWithShape="1">
                <a:gsLst>
                  <a:gs pos="0">
                    <a:schemeClr val="accent1">
                      <a:lumMod val="75000"/>
                      <a:tint val="66000"/>
                      <a:satMod val="160000"/>
                    </a:schemeClr>
                  </a:gs>
                  <a:gs pos="50000">
                    <a:schemeClr val="accent1">
                      <a:lumMod val="75000"/>
                      <a:tint val="44500"/>
                      <a:satMod val="160000"/>
                    </a:schemeClr>
                  </a:gs>
                  <a:gs pos="100000">
                    <a:schemeClr val="accent1">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162" name="TextBox 161"/>
              <p:cNvSpPr txBox="1"/>
              <p:nvPr/>
            </p:nvSpPr>
            <p:spPr>
              <a:xfrm>
                <a:off x="2778876" y="1632503"/>
                <a:ext cx="1287315" cy="430887"/>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Jan. 2015 NCAB</a:t>
                </a:r>
              </a:p>
              <a:p>
                <a:pPr algn="ctr">
                  <a:spcBef>
                    <a:spcPct val="20000"/>
                  </a:spcBef>
                </a:pPr>
                <a:r>
                  <a:rPr lang="en-US" sz="1000" b="1" dirty="0" smtClean="0">
                    <a:solidFill>
                      <a:srgbClr val="000000"/>
                    </a:solidFill>
                    <a:latin typeface="Arial" charset="0"/>
                    <a:cs typeface="Arial" charset="0"/>
                  </a:rPr>
                  <a:t>*20 awards*</a:t>
                </a:r>
                <a:endParaRPr lang="en-US" sz="1000" b="1" dirty="0">
                  <a:solidFill>
                    <a:srgbClr val="000000"/>
                  </a:solidFill>
                  <a:latin typeface="Arial" charset="0"/>
                  <a:cs typeface="Arial" charset="0"/>
                </a:endParaRPr>
              </a:p>
            </p:txBody>
          </p:sp>
        </p:grpSp>
      </p:grpSp>
      <p:grpSp>
        <p:nvGrpSpPr>
          <p:cNvPr id="102" name="Group 101"/>
          <p:cNvGrpSpPr/>
          <p:nvPr/>
        </p:nvGrpSpPr>
        <p:grpSpPr>
          <a:xfrm>
            <a:off x="6991350" y="4476741"/>
            <a:ext cx="1831847" cy="296049"/>
            <a:chOff x="7000875" y="4476750"/>
            <a:chExt cx="1831847" cy="296050"/>
          </a:xfrm>
        </p:grpSpPr>
        <p:sp>
          <p:nvSpPr>
            <p:cNvPr id="100" name="5-Point Star 99"/>
            <p:cNvSpPr/>
            <p:nvPr/>
          </p:nvSpPr>
          <p:spPr bwMode="auto">
            <a:xfrm>
              <a:off x="7000875" y="4476750"/>
              <a:ext cx="274320" cy="274320"/>
            </a:xfrm>
            <a:prstGeom prst="star5">
              <a:avLst/>
            </a:prstGeom>
            <a:solidFill>
              <a:srgbClr val="FFFF00"/>
            </a:solidFill>
            <a:ln w="9525" cap="flat" cmpd="sng" algn="ctr">
              <a:solidFill>
                <a:schemeClr val="accent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101" name="TextBox 100"/>
            <p:cNvSpPr txBox="1"/>
            <p:nvPr/>
          </p:nvSpPr>
          <p:spPr>
            <a:xfrm>
              <a:off x="7305674" y="4495800"/>
              <a:ext cx="1527048" cy="277000"/>
            </a:xfrm>
            <a:prstGeom prst="rect">
              <a:avLst/>
            </a:prstGeom>
            <a:solidFill>
              <a:schemeClr val="bg1"/>
            </a:solidFill>
            <a:ln>
              <a:solidFill>
                <a:schemeClr val="tx2"/>
              </a:solidFill>
            </a:ln>
          </p:spPr>
          <p:txBody>
            <a:bodyPr wrap="square" rtlCol="0">
              <a:spAutoFit/>
            </a:bodyPr>
            <a:lstStyle/>
            <a:p>
              <a:pPr algn="ctr"/>
              <a:r>
                <a:rPr lang="en-US" sz="1200" b="1" dirty="0">
                  <a:solidFill>
                    <a:srgbClr val="C00000"/>
                  </a:solidFill>
                </a:rPr>
                <a:t>Program Renewed</a:t>
              </a:r>
            </a:p>
          </p:txBody>
        </p:sp>
      </p:grpSp>
      <p:grpSp>
        <p:nvGrpSpPr>
          <p:cNvPr id="3" name="Group 2"/>
          <p:cNvGrpSpPr/>
          <p:nvPr/>
        </p:nvGrpSpPr>
        <p:grpSpPr>
          <a:xfrm>
            <a:off x="219077" y="5562606"/>
            <a:ext cx="8558310" cy="1177935"/>
            <a:chOff x="219075" y="5562603"/>
            <a:chExt cx="8558310" cy="1177935"/>
          </a:xfrm>
        </p:grpSpPr>
        <p:grpSp>
          <p:nvGrpSpPr>
            <p:cNvPr id="4096" name="Group 4095"/>
            <p:cNvGrpSpPr/>
            <p:nvPr/>
          </p:nvGrpSpPr>
          <p:grpSpPr>
            <a:xfrm>
              <a:off x="219075" y="5562603"/>
              <a:ext cx="8558310" cy="1177935"/>
              <a:chOff x="228600" y="5562603"/>
              <a:chExt cx="8558310" cy="1177935"/>
            </a:xfrm>
          </p:grpSpPr>
          <p:grpSp>
            <p:nvGrpSpPr>
              <p:cNvPr id="4120" name="Group 4119"/>
              <p:cNvGrpSpPr/>
              <p:nvPr/>
            </p:nvGrpSpPr>
            <p:grpSpPr>
              <a:xfrm>
                <a:off x="228600" y="5562603"/>
                <a:ext cx="7125785" cy="1177935"/>
                <a:chOff x="228600" y="5562603"/>
                <a:chExt cx="7125785" cy="1177935"/>
              </a:xfrm>
            </p:grpSpPr>
            <p:grpSp>
              <p:nvGrpSpPr>
                <p:cNvPr id="4118" name="Group 4117"/>
                <p:cNvGrpSpPr/>
                <p:nvPr/>
              </p:nvGrpSpPr>
              <p:grpSpPr>
                <a:xfrm>
                  <a:off x="381004" y="5562603"/>
                  <a:ext cx="6973381" cy="601149"/>
                  <a:chOff x="381000" y="5562600"/>
                  <a:chExt cx="6973381" cy="601149"/>
                </a:xfrm>
              </p:grpSpPr>
              <p:grpSp>
                <p:nvGrpSpPr>
                  <p:cNvPr id="32" name="Group 31"/>
                  <p:cNvGrpSpPr/>
                  <p:nvPr/>
                </p:nvGrpSpPr>
                <p:grpSpPr>
                  <a:xfrm>
                    <a:off x="4477020" y="5609069"/>
                    <a:ext cx="1343558" cy="554680"/>
                    <a:chOff x="1152262" y="5305710"/>
                    <a:chExt cx="1343558" cy="554680"/>
                  </a:xfrm>
                </p:grpSpPr>
                <p:sp>
                  <p:nvSpPr>
                    <p:cNvPr id="40" name="Rounded Rectangle 39"/>
                    <p:cNvSpPr/>
                    <p:nvPr/>
                  </p:nvSpPr>
                  <p:spPr bwMode="auto">
                    <a:xfrm>
                      <a:off x="1247583" y="5305710"/>
                      <a:ext cx="1172037" cy="554680"/>
                    </a:xfrm>
                    <a:prstGeom prst="roundRect">
                      <a:avLst/>
                    </a:prstGeom>
                    <a:gradFill flip="none" rotWithShape="1">
                      <a:gsLst>
                        <a:gs pos="0">
                          <a:schemeClr val="accent2">
                            <a:lumMod val="75000"/>
                            <a:tint val="66000"/>
                            <a:satMod val="160000"/>
                          </a:schemeClr>
                        </a:gs>
                        <a:gs pos="50000">
                          <a:schemeClr val="accent2">
                            <a:lumMod val="75000"/>
                            <a:tint val="44500"/>
                            <a:satMod val="160000"/>
                          </a:schemeClr>
                        </a:gs>
                        <a:gs pos="100000">
                          <a:schemeClr val="accent2">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33" name="TextBox 32"/>
                    <p:cNvSpPr txBox="1"/>
                    <p:nvPr/>
                  </p:nvSpPr>
                  <p:spPr>
                    <a:xfrm>
                      <a:off x="1152262" y="5367606"/>
                      <a:ext cx="1343558" cy="430887"/>
                    </a:xfrm>
                    <a:prstGeom prst="rect">
                      <a:avLst/>
                    </a:prstGeom>
                    <a:noFill/>
                  </p:spPr>
                  <p:txBody>
                    <a:bodyPr wrap="square" rtlCol="0">
                      <a:spAutoFit/>
                    </a:bodyPr>
                    <a:lstStyle/>
                    <a:p>
                      <a:pPr algn="ctr">
                        <a:spcBef>
                          <a:spcPct val="20000"/>
                        </a:spcBef>
                      </a:pPr>
                      <a:r>
                        <a:rPr lang="en-US" sz="1000" b="1" dirty="0">
                          <a:solidFill>
                            <a:srgbClr val="000000"/>
                          </a:solidFill>
                          <a:latin typeface="Arial" charset="0"/>
                          <a:cs typeface="Arial" charset="0"/>
                        </a:rPr>
                        <a:t>Logic Model </a:t>
                      </a:r>
                    </a:p>
                    <a:p>
                      <a:pPr algn="ctr">
                        <a:spcBef>
                          <a:spcPct val="20000"/>
                        </a:spcBef>
                      </a:pPr>
                      <a:r>
                        <a:rPr lang="en-US" sz="1000" b="1" dirty="0">
                          <a:solidFill>
                            <a:srgbClr val="000000"/>
                          </a:solidFill>
                          <a:latin typeface="Arial" charset="0"/>
                          <a:cs typeface="Arial" charset="0"/>
                        </a:rPr>
                        <a:t>Development</a:t>
                      </a:r>
                    </a:p>
                  </p:txBody>
                </p:sp>
              </p:grpSp>
              <p:grpSp>
                <p:nvGrpSpPr>
                  <p:cNvPr id="41" name="Group 40"/>
                  <p:cNvGrpSpPr/>
                  <p:nvPr/>
                </p:nvGrpSpPr>
                <p:grpSpPr>
                  <a:xfrm>
                    <a:off x="2901850" y="5609069"/>
                    <a:ext cx="1343558" cy="554680"/>
                    <a:chOff x="3361701" y="5305710"/>
                    <a:chExt cx="1343558" cy="554680"/>
                  </a:xfrm>
                </p:grpSpPr>
                <p:sp>
                  <p:nvSpPr>
                    <p:cNvPr id="39" name="Rounded Rectangle 38"/>
                    <p:cNvSpPr/>
                    <p:nvPr/>
                  </p:nvSpPr>
                  <p:spPr bwMode="auto">
                    <a:xfrm>
                      <a:off x="3535845" y="5305710"/>
                      <a:ext cx="995270" cy="554680"/>
                    </a:xfrm>
                    <a:prstGeom prst="roundRect">
                      <a:avLst/>
                    </a:prstGeom>
                    <a:gradFill flip="none" rotWithShape="1">
                      <a:gsLst>
                        <a:gs pos="0">
                          <a:schemeClr val="accent2">
                            <a:lumMod val="75000"/>
                            <a:tint val="66000"/>
                            <a:satMod val="160000"/>
                          </a:schemeClr>
                        </a:gs>
                        <a:gs pos="50000">
                          <a:schemeClr val="accent2">
                            <a:lumMod val="75000"/>
                            <a:tint val="44500"/>
                            <a:satMod val="160000"/>
                          </a:schemeClr>
                        </a:gs>
                        <a:gs pos="100000">
                          <a:schemeClr val="accent2">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29" name="TextBox 28"/>
                    <p:cNvSpPr txBox="1"/>
                    <p:nvPr/>
                  </p:nvSpPr>
                  <p:spPr>
                    <a:xfrm>
                      <a:off x="3361701" y="5370378"/>
                      <a:ext cx="1343558" cy="430887"/>
                    </a:xfrm>
                    <a:prstGeom prst="rect">
                      <a:avLst/>
                    </a:prstGeom>
                    <a:noFill/>
                  </p:spPr>
                  <p:txBody>
                    <a:bodyPr wrap="square" rtlCol="0">
                      <a:spAutoFit/>
                    </a:bodyPr>
                    <a:lstStyle/>
                    <a:p>
                      <a:pPr algn="ctr">
                        <a:spcBef>
                          <a:spcPct val="20000"/>
                        </a:spcBef>
                      </a:pPr>
                      <a:r>
                        <a:rPr lang="en-US" sz="900" b="1" dirty="0" smtClean="0">
                          <a:solidFill>
                            <a:srgbClr val="000000"/>
                          </a:solidFill>
                          <a:latin typeface="Arial" charset="0"/>
                          <a:cs typeface="Arial" charset="0"/>
                        </a:rPr>
                        <a:t>2011 RFAs</a:t>
                      </a:r>
                      <a:endParaRPr lang="en-US" sz="900" b="1" dirty="0">
                        <a:solidFill>
                          <a:srgbClr val="000000"/>
                        </a:solidFill>
                        <a:latin typeface="Arial" charset="0"/>
                        <a:cs typeface="Arial" charset="0"/>
                      </a:endParaRPr>
                    </a:p>
                    <a:p>
                      <a:pPr algn="ctr">
                        <a:spcBef>
                          <a:spcPct val="20000"/>
                        </a:spcBef>
                      </a:pPr>
                      <a:r>
                        <a:rPr lang="en-US" sz="1000" b="1" dirty="0">
                          <a:solidFill>
                            <a:srgbClr val="000000"/>
                          </a:solidFill>
                          <a:latin typeface="Arial" charset="0"/>
                          <a:cs typeface="Arial" charset="0"/>
                        </a:rPr>
                        <a:t>Evaluation</a:t>
                      </a:r>
                    </a:p>
                  </p:txBody>
                </p:sp>
              </p:grpSp>
              <p:grpSp>
                <p:nvGrpSpPr>
                  <p:cNvPr id="42" name="Group 41"/>
                  <p:cNvGrpSpPr/>
                  <p:nvPr/>
                </p:nvGrpSpPr>
                <p:grpSpPr>
                  <a:xfrm>
                    <a:off x="6010823" y="5609069"/>
                    <a:ext cx="1343558" cy="554680"/>
                    <a:chOff x="4786702" y="5093038"/>
                    <a:chExt cx="1343558" cy="554680"/>
                  </a:xfrm>
                </p:grpSpPr>
                <p:sp>
                  <p:nvSpPr>
                    <p:cNvPr id="38" name="Rounded Rectangle 37"/>
                    <p:cNvSpPr/>
                    <p:nvPr/>
                  </p:nvSpPr>
                  <p:spPr bwMode="auto">
                    <a:xfrm>
                      <a:off x="4998856" y="5093038"/>
                      <a:ext cx="940990" cy="554680"/>
                    </a:xfrm>
                    <a:prstGeom prst="roundRect">
                      <a:avLst/>
                    </a:prstGeom>
                    <a:gradFill flip="none" rotWithShape="1">
                      <a:gsLst>
                        <a:gs pos="0">
                          <a:schemeClr val="accent2">
                            <a:lumMod val="75000"/>
                            <a:tint val="66000"/>
                            <a:satMod val="160000"/>
                          </a:schemeClr>
                        </a:gs>
                        <a:gs pos="50000">
                          <a:schemeClr val="accent2">
                            <a:lumMod val="75000"/>
                            <a:tint val="44500"/>
                            <a:satMod val="160000"/>
                          </a:schemeClr>
                        </a:gs>
                        <a:gs pos="100000">
                          <a:schemeClr val="accent2">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34" name="TextBox 33"/>
                    <p:cNvSpPr txBox="1"/>
                    <p:nvPr/>
                  </p:nvSpPr>
                  <p:spPr>
                    <a:xfrm>
                      <a:off x="4786702" y="5147286"/>
                      <a:ext cx="1343558" cy="430887"/>
                    </a:xfrm>
                    <a:prstGeom prst="rect">
                      <a:avLst/>
                    </a:prstGeom>
                    <a:noFill/>
                  </p:spPr>
                  <p:txBody>
                    <a:bodyPr wrap="square" rtlCol="0">
                      <a:spAutoFit/>
                    </a:bodyPr>
                    <a:lstStyle/>
                    <a:p>
                      <a:pPr algn="ctr">
                        <a:spcBef>
                          <a:spcPct val="20000"/>
                        </a:spcBef>
                      </a:pPr>
                      <a:r>
                        <a:rPr lang="en-US" sz="900" b="1" dirty="0" smtClean="0">
                          <a:solidFill>
                            <a:srgbClr val="000000"/>
                          </a:solidFill>
                          <a:latin typeface="Arial" charset="0"/>
                          <a:cs typeface="Arial" charset="0"/>
                        </a:rPr>
                        <a:t>2011-2012 RFAs</a:t>
                      </a:r>
                      <a:endParaRPr lang="en-US" sz="900" b="1" dirty="0">
                        <a:solidFill>
                          <a:srgbClr val="000000"/>
                        </a:solidFill>
                        <a:latin typeface="Arial" charset="0"/>
                        <a:cs typeface="Arial" charset="0"/>
                      </a:endParaRPr>
                    </a:p>
                    <a:p>
                      <a:pPr algn="ctr">
                        <a:spcBef>
                          <a:spcPct val="20000"/>
                        </a:spcBef>
                      </a:pPr>
                      <a:r>
                        <a:rPr lang="en-US" sz="1000" b="1" dirty="0">
                          <a:solidFill>
                            <a:srgbClr val="000000"/>
                          </a:solidFill>
                          <a:latin typeface="Arial" charset="0"/>
                          <a:cs typeface="Arial" charset="0"/>
                        </a:rPr>
                        <a:t>Evaluation</a:t>
                      </a:r>
                    </a:p>
                  </p:txBody>
                </p:sp>
              </p:grpSp>
              <p:grpSp>
                <p:nvGrpSpPr>
                  <p:cNvPr id="94" name="Group 93"/>
                  <p:cNvGrpSpPr/>
                  <p:nvPr/>
                </p:nvGrpSpPr>
                <p:grpSpPr>
                  <a:xfrm>
                    <a:off x="381000" y="5562600"/>
                    <a:ext cx="2199490" cy="532494"/>
                    <a:chOff x="7586813" y="6006784"/>
                    <a:chExt cx="2199490" cy="532494"/>
                  </a:xfrm>
                </p:grpSpPr>
                <p:sp>
                  <p:nvSpPr>
                    <p:cNvPr id="95" name="Right Arrow 94"/>
                    <p:cNvSpPr/>
                    <p:nvPr/>
                  </p:nvSpPr>
                  <p:spPr>
                    <a:xfrm>
                      <a:off x="7608581" y="6006784"/>
                      <a:ext cx="2158080" cy="532494"/>
                    </a:xfrm>
                    <a:prstGeom prst="rightArrow">
                      <a:avLst>
                        <a:gd name="adj1" fmla="val 54762"/>
                        <a:gd name="adj2" fmla="val 41377"/>
                      </a:avLst>
                    </a:prstGeom>
                    <a:solidFill>
                      <a:srgbClr val="9C0E1B">
                        <a:lumMod val="60000"/>
                        <a:lumOff val="40000"/>
                      </a:srgbClr>
                    </a:solidFill>
                    <a:ln w="9525" cap="flat" cmpd="sng" algn="ctr">
                      <a:solidFill>
                        <a:srgbClr val="6E695E">
                          <a:shade val="95000"/>
                          <a:satMod val="105000"/>
                        </a:srgbClr>
                      </a:solidFill>
                      <a:prstDash val="solid"/>
                    </a:ln>
                    <a:effectLst>
                      <a:outerShdw blurRad="40000" dist="23000" dir="5400000" rotWithShape="0">
                        <a:srgbClr val="000000">
                          <a:alpha val="35000"/>
                        </a:srgbClr>
                      </a:outerShdw>
                    </a:effectLst>
                  </p:spPr>
                  <p:txBody>
                    <a:bodyPr anchor="ctr"/>
                    <a:lstStyle/>
                    <a:p>
                      <a:pPr defTabSz="913758" eaLnBrk="0" fontAlgn="auto" hangingPunct="0">
                        <a:spcBef>
                          <a:spcPts val="0"/>
                        </a:spcBef>
                        <a:spcAft>
                          <a:spcPts val="0"/>
                        </a:spcAft>
                        <a:defRPr/>
                      </a:pPr>
                      <a:endParaRPr lang="en-US" kern="0" dirty="0">
                        <a:solidFill>
                          <a:srgbClr val="FFFFFF"/>
                        </a:solidFill>
                        <a:latin typeface="Arial"/>
                        <a:cs typeface="Arial" charset="0"/>
                      </a:endParaRPr>
                    </a:p>
                  </p:txBody>
                </p:sp>
                <p:sp>
                  <p:nvSpPr>
                    <p:cNvPr id="96" name="TextBox 95"/>
                    <p:cNvSpPr txBox="1"/>
                    <p:nvPr/>
                  </p:nvSpPr>
                  <p:spPr bwMode="auto">
                    <a:xfrm>
                      <a:off x="7586813" y="6082984"/>
                      <a:ext cx="2199490" cy="369332"/>
                    </a:xfrm>
                    <a:prstGeom prst="rect">
                      <a:avLst/>
                    </a:prstGeom>
                    <a:noFill/>
                  </p:spPr>
                  <p:txBody>
                    <a:bodyPr wrap="none">
                      <a:spAutoFit/>
                    </a:bodyPr>
                    <a:lstStyle/>
                    <a:p>
                      <a:pPr defTabSz="913758" eaLnBrk="0" fontAlgn="auto" hangingPunct="0">
                        <a:spcAft>
                          <a:spcPts val="0"/>
                        </a:spcAft>
                        <a:defRPr/>
                      </a:pPr>
                      <a:r>
                        <a:rPr lang="en-US" kern="0" dirty="0">
                          <a:solidFill>
                            <a:srgbClr val="FFFFFF"/>
                          </a:solidFill>
                          <a:latin typeface="Arial"/>
                          <a:cs typeface="Arial"/>
                        </a:rPr>
                        <a:t>Ongoing Evaluation</a:t>
                      </a:r>
                    </a:p>
                  </p:txBody>
                </p:sp>
              </p:grpSp>
            </p:grpSp>
            <p:sp>
              <p:nvSpPr>
                <p:cNvPr id="4119" name="TextBox 4118"/>
                <p:cNvSpPr txBox="1"/>
                <p:nvPr/>
              </p:nvSpPr>
              <p:spPr>
                <a:xfrm>
                  <a:off x="228600" y="6094207"/>
                  <a:ext cx="2247329" cy="646331"/>
                </a:xfrm>
                <a:prstGeom prst="rect">
                  <a:avLst/>
                </a:prstGeom>
                <a:noFill/>
              </p:spPr>
              <p:txBody>
                <a:bodyPr wrap="square" rtlCol="0">
                  <a:spAutoFit/>
                </a:bodyPr>
                <a:lstStyle/>
                <a:p>
                  <a:pPr algn="ctr">
                    <a:spcBef>
                      <a:spcPct val="20000"/>
                    </a:spcBef>
                  </a:pPr>
                  <a:r>
                    <a:rPr lang="en-US" sz="1200" b="1" dirty="0">
                      <a:solidFill>
                        <a:srgbClr val="FE331E"/>
                      </a:solidFill>
                      <a:latin typeface="Arial" charset="0"/>
                      <a:cs typeface="Arial" charset="0"/>
                    </a:rPr>
                    <a:t>Thomson Reuters and NCI’s Office of Science Planning and Assessment (OSPA)</a:t>
                  </a:r>
                </a:p>
              </p:txBody>
            </p:sp>
          </p:grpSp>
          <p:sp>
            <p:nvSpPr>
              <p:cNvPr id="155" name="Rounded Rectangle 154"/>
              <p:cNvSpPr/>
              <p:nvPr/>
            </p:nvSpPr>
            <p:spPr bwMode="auto">
              <a:xfrm>
                <a:off x="7655506" y="5607857"/>
                <a:ext cx="940990" cy="554680"/>
              </a:xfrm>
              <a:prstGeom prst="roundRect">
                <a:avLst/>
              </a:prstGeom>
              <a:gradFill flip="none" rotWithShape="1">
                <a:gsLst>
                  <a:gs pos="0">
                    <a:schemeClr val="accent2">
                      <a:lumMod val="75000"/>
                      <a:tint val="66000"/>
                      <a:satMod val="160000"/>
                    </a:schemeClr>
                  </a:gs>
                  <a:gs pos="50000">
                    <a:schemeClr val="accent2">
                      <a:lumMod val="75000"/>
                      <a:tint val="44500"/>
                      <a:satMod val="160000"/>
                    </a:schemeClr>
                  </a:gs>
                  <a:gs pos="100000">
                    <a:schemeClr val="accent2">
                      <a:lumMod val="75000"/>
                      <a:tint val="23500"/>
                      <a:satMod val="160000"/>
                    </a:schemeClr>
                  </a:gs>
                </a:gsLst>
                <a:lin ang="5400000" scaled="1"/>
                <a:tileRect/>
              </a:gra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3758">
                  <a:spcBef>
                    <a:spcPct val="20000"/>
                  </a:spcBef>
                </a:pPr>
                <a:endParaRPr lang="en-US" b="1">
                  <a:solidFill>
                    <a:srgbClr val="34537C"/>
                  </a:solidFill>
                  <a:latin typeface="Arial" charset="0"/>
                  <a:cs typeface="Arial" charset="0"/>
                </a:endParaRPr>
              </a:p>
            </p:txBody>
          </p:sp>
          <p:sp>
            <p:nvSpPr>
              <p:cNvPr id="156" name="TextBox 155"/>
              <p:cNvSpPr txBox="1"/>
              <p:nvPr/>
            </p:nvSpPr>
            <p:spPr>
              <a:xfrm>
                <a:off x="7443352" y="5662105"/>
                <a:ext cx="1343558" cy="430887"/>
              </a:xfrm>
              <a:prstGeom prst="rect">
                <a:avLst/>
              </a:prstGeom>
              <a:noFill/>
            </p:spPr>
            <p:txBody>
              <a:bodyPr wrap="square" rtlCol="0">
                <a:spAutoFit/>
              </a:bodyPr>
              <a:lstStyle/>
              <a:p>
                <a:pPr algn="ctr">
                  <a:spcBef>
                    <a:spcPct val="20000"/>
                  </a:spcBef>
                </a:pPr>
                <a:r>
                  <a:rPr lang="en-US" sz="900" b="1" dirty="0" smtClean="0">
                    <a:solidFill>
                      <a:srgbClr val="000000"/>
                    </a:solidFill>
                    <a:latin typeface="Arial" charset="0"/>
                    <a:cs typeface="Arial" charset="0"/>
                  </a:rPr>
                  <a:t>2011-2013 RFAs</a:t>
                </a:r>
                <a:endParaRPr lang="en-US" sz="900" b="1" dirty="0">
                  <a:solidFill>
                    <a:srgbClr val="000000"/>
                  </a:solidFill>
                  <a:latin typeface="Arial" charset="0"/>
                  <a:cs typeface="Arial" charset="0"/>
                </a:endParaRPr>
              </a:p>
              <a:p>
                <a:pPr algn="ctr">
                  <a:spcBef>
                    <a:spcPct val="20000"/>
                  </a:spcBef>
                </a:pPr>
                <a:r>
                  <a:rPr lang="en-US" sz="1000" b="1" dirty="0">
                    <a:solidFill>
                      <a:srgbClr val="000000"/>
                    </a:solidFill>
                    <a:latin typeface="Arial" charset="0"/>
                    <a:cs typeface="Arial" charset="0"/>
                  </a:rPr>
                  <a:t>Evaluation</a:t>
                </a:r>
              </a:p>
            </p:txBody>
          </p:sp>
        </p:grpSp>
        <p:sp>
          <p:nvSpPr>
            <p:cNvPr id="103" name="Rectangle 102"/>
            <p:cNvSpPr/>
            <p:nvPr/>
          </p:nvSpPr>
          <p:spPr>
            <a:xfrm>
              <a:off x="2756963" y="6235399"/>
              <a:ext cx="1614594" cy="430887"/>
            </a:xfrm>
            <a:prstGeom prst="rect">
              <a:avLst/>
            </a:prstGeom>
          </p:spPr>
          <p:txBody>
            <a:bodyPr wrap="square">
              <a:spAutoFit/>
            </a:bodyPr>
            <a:lstStyle/>
            <a:p>
              <a:pPr algn="ctr"/>
              <a:r>
                <a:rPr lang="en-US" sz="1100" dirty="0"/>
                <a:t>Hsu et al. </a:t>
              </a:r>
              <a:r>
                <a:rPr lang="en-US" sz="1100" i="1" dirty="0"/>
                <a:t>Res </a:t>
              </a:r>
              <a:r>
                <a:rPr lang="en-US" sz="1100" i="1" dirty="0" err="1"/>
                <a:t>Eval</a:t>
              </a:r>
              <a:r>
                <a:rPr lang="en-US" sz="1100" i="1" dirty="0"/>
                <a:t> </a:t>
              </a:r>
              <a:r>
                <a:rPr lang="en-US" sz="1100" dirty="0"/>
                <a:t>2013; 22: 272-284</a:t>
              </a:r>
            </a:p>
          </p:txBody>
        </p:sp>
      </p:grpSp>
    </p:spTree>
    <p:extLst>
      <p:ext uri="{BB962C8B-B14F-4D97-AF65-F5344CB8AC3E}">
        <p14:creationId xmlns:p14="http://schemas.microsoft.com/office/powerpoint/2010/main" val="3302321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Goals and Metrics of Success</a:t>
            </a:r>
          </a:p>
        </p:txBody>
      </p:sp>
      <p:sp>
        <p:nvSpPr>
          <p:cNvPr id="102" name="Rectangle 101"/>
          <p:cNvSpPr/>
          <p:nvPr/>
        </p:nvSpPr>
        <p:spPr bwMode="auto">
          <a:xfrm>
            <a:off x="8027721" y="6235399"/>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pic>
        <p:nvPicPr>
          <p:cNvPr id="7" name="Picture 6" descr="PQ-Cycle.png"/>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1187450" y="1412839"/>
            <a:ext cx="6762142" cy="5212080"/>
          </a:xfrm>
          <a:prstGeom prst="rect">
            <a:avLst/>
          </a:prstGeom>
        </p:spPr>
      </p:pic>
      <p:sp>
        <p:nvSpPr>
          <p:cNvPr id="5" name="Rectangle 4"/>
          <p:cNvSpPr/>
          <p:nvPr/>
        </p:nvSpPr>
        <p:spPr>
          <a:xfrm>
            <a:off x="7349389" y="6596391"/>
            <a:ext cx="1794612" cy="261610"/>
          </a:xfrm>
          <a:prstGeom prst="rect">
            <a:avLst/>
          </a:prstGeom>
        </p:spPr>
        <p:txBody>
          <a:bodyPr wrap="square" lIns="91418" tIns="45709" rIns="91418" bIns="45709">
            <a:spAutoFit/>
          </a:bodyPr>
          <a:lstStyle/>
          <a:p>
            <a:pPr algn="ctr"/>
            <a:r>
              <a:rPr lang="en-US" sz="1100" dirty="0"/>
              <a:t>Adapted from Ed Harlow</a:t>
            </a:r>
          </a:p>
        </p:txBody>
      </p:sp>
    </p:spTree>
    <p:extLst>
      <p:ext uri="{BB962C8B-B14F-4D97-AF65-F5344CB8AC3E}">
        <p14:creationId xmlns:p14="http://schemas.microsoft.com/office/powerpoint/2010/main" val="33023214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smtClean="0"/>
              <a:t>Overall Phase I </a:t>
            </a:r>
            <a:r>
              <a:rPr lang="en-US" sz="2800" dirty="0" smtClean="0"/>
              <a:t>Program </a:t>
            </a:r>
            <a:r>
              <a:rPr lang="en-US" sz="2800" dirty="0"/>
              <a:t>Outcomes</a:t>
            </a:r>
          </a:p>
        </p:txBody>
      </p:sp>
      <p:sp>
        <p:nvSpPr>
          <p:cNvPr id="5" name="Rectangle 4"/>
          <p:cNvSpPr/>
          <p:nvPr/>
        </p:nvSpPr>
        <p:spPr bwMode="auto">
          <a:xfrm>
            <a:off x="7918538" y="6171476"/>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8" name="Content Placeholder 2"/>
          <p:cNvSpPr txBox="1">
            <a:spLocks/>
          </p:cNvSpPr>
          <p:nvPr/>
        </p:nvSpPr>
        <p:spPr>
          <a:xfrm>
            <a:off x="228600" y="1534590"/>
            <a:ext cx="8229600" cy="4648200"/>
          </a:xfrm>
          <a:prstGeom prst="rect">
            <a:avLst/>
          </a:prstGeom>
        </p:spPr>
        <p:txBody>
          <a:bodyPr lIns="91418" tIns="45709" rIns="91418" bIns="45709"/>
          <a:lstStyle>
            <a:lvl1pPr marL="342900" indent="-342900" algn="l" rtl="0" eaLnBrk="0" fontAlgn="base" hangingPunct="0">
              <a:spcBef>
                <a:spcPct val="20000"/>
              </a:spcBef>
              <a:spcAft>
                <a:spcPct val="0"/>
              </a:spcAft>
              <a:buClr>
                <a:srgbClr val="34537C"/>
              </a:buClr>
              <a:buFont typeface="Wingdings" pitchFamily="2" charset="2"/>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34537C"/>
              </a:buClr>
              <a:buFont typeface="Courier New" pitchFamily="49" charset="0"/>
              <a:buChar char="o"/>
              <a:defRPr sz="2400">
                <a:solidFill>
                  <a:schemeClr val="tx1"/>
                </a:solidFill>
                <a:latin typeface="+mn-lt"/>
                <a:cs typeface="+mn-cs"/>
              </a:defRPr>
            </a:lvl2pPr>
            <a:lvl3pPr marL="1143000" indent="-228600" algn="l" rtl="0" eaLnBrk="0" fontAlgn="base" hangingPunct="0">
              <a:spcBef>
                <a:spcPct val="20000"/>
              </a:spcBef>
              <a:spcAft>
                <a:spcPct val="0"/>
              </a:spcAft>
              <a:buClr>
                <a:srgbClr val="34537C"/>
              </a:buClr>
              <a:buFont typeface="Arial" pitchFamily="34" charset="0"/>
              <a:buChar char="•"/>
              <a:defRPr sz="2400">
                <a:solidFill>
                  <a:schemeClr val="tx1"/>
                </a:solidFill>
                <a:latin typeface="+mn-lt"/>
                <a:cs typeface="+mn-cs"/>
              </a:defRPr>
            </a:lvl3pPr>
            <a:lvl4pPr marL="1600200" indent="-228600"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4pPr>
            <a:lvl5pPr marL="2057400" indent="-228600" algn="l" rtl="0" eaLnBrk="0" fontAlgn="base" hangingPunct="0">
              <a:spcBef>
                <a:spcPct val="20000"/>
              </a:spcBef>
              <a:spcAft>
                <a:spcPct val="0"/>
              </a:spcAft>
              <a:buClr>
                <a:srgbClr val="34537C"/>
              </a:buClr>
              <a:buFont typeface="Arial" pitchFamily="34" charset="0"/>
              <a:buChar char="•"/>
              <a:defRPr sz="2000">
                <a:solidFill>
                  <a:schemeClr val="tx1"/>
                </a:solidFill>
                <a:latin typeface="+mn-lt"/>
                <a:cs typeface="+mn-cs"/>
              </a:defRPr>
            </a:lvl5pPr>
            <a:lvl6pPr marL="25146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6pPr>
            <a:lvl7pPr marL="29718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7pPr>
            <a:lvl8pPr marL="34290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8pPr>
            <a:lvl9pPr marL="3886200" indent="-228600" algn="l" rtl="0" fontAlgn="base">
              <a:spcBef>
                <a:spcPct val="20000"/>
              </a:spcBef>
              <a:spcAft>
                <a:spcPct val="0"/>
              </a:spcAft>
              <a:buClr>
                <a:srgbClr val="34537C"/>
              </a:buClr>
              <a:buFont typeface="Arial" charset="0"/>
              <a:buChar char="»"/>
              <a:defRPr sz="2000">
                <a:solidFill>
                  <a:schemeClr val="tx1"/>
                </a:solidFill>
                <a:latin typeface="+mn-lt"/>
                <a:cs typeface="+mn-cs"/>
              </a:defRPr>
            </a:lvl9pPr>
          </a:lstStyle>
          <a:p>
            <a:pPr eaLnBrk="1" fontAlgn="auto" hangingPunct="1">
              <a:spcAft>
                <a:spcPts val="0"/>
              </a:spcAft>
              <a:defRPr/>
            </a:pPr>
            <a:r>
              <a:rPr lang="en-US" sz="1800" kern="0" dirty="0">
                <a:solidFill>
                  <a:srgbClr val="34537C"/>
                </a:solidFill>
                <a:cs typeface="Arial" charset="0"/>
              </a:rPr>
              <a:t>Since the Initiative’s inception the NCI has </a:t>
            </a:r>
            <a:r>
              <a:rPr lang="en-US" sz="1800" b="1" kern="0" dirty="0" smtClean="0">
                <a:solidFill>
                  <a:srgbClr val="34537C"/>
                </a:solidFill>
                <a:cs typeface="Arial" charset="0"/>
              </a:rPr>
              <a:t>awarded 188 </a:t>
            </a:r>
            <a:r>
              <a:rPr lang="en-US" sz="1800" b="1" kern="0" dirty="0">
                <a:solidFill>
                  <a:srgbClr val="34537C"/>
                </a:solidFill>
                <a:cs typeface="Arial" charset="0"/>
              </a:rPr>
              <a:t>unique </a:t>
            </a:r>
            <a:r>
              <a:rPr lang="en-US" sz="1800" b="1" kern="0" dirty="0" smtClean="0">
                <a:solidFill>
                  <a:srgbClr val="34537C"/>
                </a:solidFill>
                <a:cs typeface="Arial" charset="0"/>
              </a:rPr>
              <a:t>R01 and R21 grants</a:t>
            </a:r>
            <a:r>
              <a:rPr lang="en-US" sz="1800" kern="0" dirty="0" smtClean="0">
                <a:solidFill>
                  <a:srgbClr val="34537C"/>
                </a:solidFill>
                <a:cs typeface="Arial" charset="0"/>
              </a:rPr>
              <a:t> </a:t>
            </a:r>
            <a:r>
              <a:rPr lang="en-US" sz="1800" kern="0" dirty="0">
                <a:solidFill>
                  <a:srgbClr val="34537C"/>
                </a:solidFill>
                <a:cs typeface="Arial" charset="0"/>
              </a:rPr>
              <a:t>totaling over </a:t>
            </a:r>
            <a:r>
              <a:rPr lang="en-US" sz="1800" b="1" kern="0" dirty="0" smtClean="0">
                <a:solidFill>
                  <a:srgbClr val="34537C"/>
                </a:solidFill>
                <a:cs typeface="Arial" charset="0"/>
              </a:rPr>
              <a:t>$70 </a:t>
            </a:r>
            <a:r>
              <a:rPr lang="en-US" sz="1800" b="1" kern="0" dirty="0">
                <a:solidFill>
                  <a:srgbClr val="34537C"/>
                </a:solidFill>
                <a:cs typeface="Arial" charset="0"/>
              </a:rPr>
              <a:t>million </a:t>
            </a:r>
            <a:r>
              <a:rPr lang="en-US" sz="1800" kern="0" dirty="0">
                <a:solidFill>
                  <a:srgbClr val="34537C"/>
                </a:solidFill>
                <a:cs typeface="Arial" charset="0"/>
              </a:rPr>
              <a:t>in 1</a:t>
            </a:r>
            <a:r>
              <a:rPr lang="en-US" sz="1800" kern="0" baseline="30000" dirty="0">
                <a:solidFill>
                  <a:srgbClr val="34537C"/>
                </a:solidFill>
                <a:cs typeface="Arial" charset="0"/>
              </a:rPr>
              <a:t>st</a:t>
            </a:r>
            <a:r>
              <a:rPr lang="en-US" sz="1800" kern="0" dirty="0">
                <a:solidFill>
                  <a:srgbClr val="34537C"/>
                </a:solidFill>
                <a:cs typeface="Arial" charset="0"/>
              </a:rPr>
              <a:t> year </a:t>
            </a:r>
            <a:r>
              <a:rPr lang="en-US" sz="1800" kern="0" dirty="0" smtClean="0">
                <a:solidFill>
                  <a:srgbClr val="34537C"/>
                </a:solidFill>
                <a:cs typeface="Arial" charset="0"/>
              </a:rPr>
              <a:t>support</a:t>
            </a:r>
          </a:p>
          <a:p>
            <a:pPr eaLnBrk="1" fontAlgn="auto" hangingPunct="1">
              <a:spcAft>
                <a:spcPts val="0"/>
              </a:spcAft>
              <a:defRPr/>
            </a:pPr>
            <a:endParaRPr lang="en-US" sz="1800" kern="0" dirty="0">
              <a:solidFill>
                <a:srgbClr val="34537C"/>
              </a:solidFill>
              <a:cs typeface="Arial" charset="0"/>
            </a:endParaRPr>
          </a:p>
          <a:p>
            <a:pPr eaLnBrk="1" fontAlgn="auto" hangingPunct="1">
              <a:spcAft>
                <a:spcPts val="0"/>
              </a:spcAft>
              <a:defRPr/>
            </a:pPr>
            <a:endParaRPr lang="en-US" sz="1800" kern="0" dirty="0" smtClean="0">
              <a:solidFill>
                <a:srgbClr val="34537C"/>
              </a:solidFill>
              <a:cs typeface="Arial" charset="0"/>
            </a:endParaRPr>
          </a:p>
          <a:p>
            <a:pPr eaLnBrk="1" fontAlgn="auto" hangingPunct="1">
              <a:spcAft>
                <a:spcPts val="0"/>
              </a:spcAft>
              <a:defRPr/>
            </a:pPr>
            <a:endParaRPr lang="en-US" sz="1800" kern="0" dirty="0">
              <a:solidFill>
                <a:srgbClr val="34537C"/>
              </a:solidFill>
              <a:cs typeface="Arial" charset="0"/>
            </a:endParaRPr>
          </a:p>
          <a:p>
            <a:pPr eaLnBrk="1" fontAlgn="auto" hangingPunct="1">
              <a:spcAft>
                <a:spcPts val="0"/>
              </a:spcAft>
              <a:defRPr/>
            </a:pPr>
            <a:endParaRPr lang="en-US" sz="1800" kern="0" dirty="0" smtClean="0">
              <a:solidFill>
                <a:srgbClr val="34537C"/>
              </a:solidFill>
              <a:cs typeface="Arial" charset="0"/>
            </a:endParaRPr>
          </a:p>
          <a:p>
            <a:pPr eaLnBrk="1" fontAlgn="auto" hangingPunct="1">
              <a:spcAft>
                <a:spcPts val="0"/>
              </a:spcAft>
              <a:defRPr/>
            </a:pPr>
            <a:endParaRPr lang="en-US" sz="1800" kern="0" dirty="0">
              <a:solidFill>
                <a:srgbClr val="34537C"/>
              </a:solidFill>
              <a:cs typeface="Arial" charset="0"/>
            </a:endParaRPr>
          </a:p>
          <a:p>
            <a:pPr eaLnBrk="1" fontAlgn="auto" hangingPunct="1">
              <a:spcAft>
                <a:spcPts val="0"/>
              </a:spcAft>
              <a:defRPr/>
            </a:pPr>
            <a:endParaRPr lang="en-US" sz="1800" kern="0" dirty="0" smtClean="0">
              <a:solidFill>
                <a:srgbClr val="34537C"/>
              </a:solidFill>
              <a:cs typeface="Arial" charset="0"/>
            </a:endParaRPr>
          </a:p>
          <a:p>
            <a:pPr eaLnBrk="1" fontAlgn="auto" hangingPunct="1">
              <a:spcAft>
                <a:spcPts val="0"/>
              </a:spcAft>
              <a:defRPr/>
            </a:pPr>
            <a:endParaRPr lang="en-US" sz="1800" kern="0" dirty="0">
              <a:solidFill>
                <a:srgbClr val="34537C"/>
              </a:solidFill>
              <a:cs typeface="Arial" charset="0"/>
            </a:endParaRPr>
          </a:p>
          <a:p>
            <a:pPr eaLnBrk="1" fontAlgn="auto" hangingPunct="1">
              <a:spcAft>
                <a:spcPts val="0"/>
              </a:spcAft>
              <a:defRPr/>
            </a:pPr>
            <a:endParaRPr lang="en-US" sz="1800" kern="0" dirty="0" smtClean="0">
              <a:solidFill>
                <a:srgbClr val="34537C"/>
              </a:solidFill>
              <a:cs typeface="Arial" charset="0"/>
            </a:endParaRPr>
          </a:p>
          <a:p>
            <a:pPr eaLnBrk="1" fontAlgn="auto" hangingPunct="1">
              <a:spcAft>
                <a:spcPts val="0"/>
              </a:spcAft>
              <a:defRPr/>
            </a:pPr>
            <a:endParaRPr lang="en-US" sz="1000" kern="0" dirty="0" smtClean="0">
              <a:solidFill>
                <a:srgbClr val="34537C"/>
              </a:solidFill>
              <a:cs typeface="Arial" charset="0"/>
            </a:endParaRPr>
          </a:p>
          <a:p>
            <a:pPr eaLnBrk="1" fontAlgn="auto" hangingPunct="1">
              <a:spcAft>
                <a:spcPts val="0"/>
              </a:spcAft>
              <a:defRPr/>
            </a:pPr>
            <a:endParaRPr lang="en-US" sz="1200" kern="0" dirty="0" smtClean="0">
              <a:solidFill>
                <a:srgbClr val="34537C"/>
              </a:solidFill>
              <a:cs typeface="Arial" charset="0"/>
            </a:endParaRPr>
          </a:p>
          <a:p>
            <a:pPr eaLnBrk="1" fontAlgn="auto" hangingPunct="1">
              <a:spcAft>
                <a:spcPts val="0"/>
              </a:spcAft>
              <a:defRPr/>
            </a:pPr>
            <a:endParaRPr lang="en-US" sz="1200" kern="0" dirty="0">
              <a:solidFill>
                <a:srgbClr val="34537C"/>
              </a:solidFill>
              <a:cs typeface="Arial" charset="0"/>
            </a:endParaRPr>
          </a:p>
          <a:p>
            <a:pPr marL="0" indent="0" eaLnBrk="1" fontAlgn="auto" hangingPunct="1">
              <a:spcAft>
                <a:spcPts val="0"/>
              </a:spcAft>
              <a:buNone/>
              <a:defRPr/>
            </a:pPr>
            <a:endParaRPr lang="en-US" sz="1800" kern="0" dirty="0">
              <a:solidFill>
                <a:srgbClr val="34537C"/>
              </a:solidFill>
              <a:cs typeface="Arial" charset="0"/>
            </a:endParaRPr>
          </a:p>
          <a:p>
            <a:pPr eaLnBrk="1" fontAlgn="auto" hangingPunct="1">
              <a:spcAft>
                <a:spcPts val="0"/>
              </a:spcAft>
              <a:defRPr/>
            </a:pPr>
            <a:endParaRPr lang="en-US" sz="1800" kern="0" dirty="0">
              <a:solidFill>
                <a:srgbClr val="34537C"/>
              </a:solidFill>
              <a:cs typeface="Arial" charset="0"/>
            </a:endParaRPr>
          </a:p>
          <a:p>
            <a:pPr marL="457092" lvl="1" indent="0" eaLnBrk="1" fontAlgn="auto" hangingPunct="1">
              <a:spcAft>
                <a:spcPts val="0"/>
              </a:spcAft>
              <a:buNone/>
              <a:defRPr/>
            </a:pPr>
            <a:endParaRPr lang="en-US" sz="1300" kern="0" dirty="0">
              <a:solidFill>
                <a:srgbClr val="34537C"/>
              </a:solidFill>
              <a:cs typeface="Arial" charset="0"/>
            </a:endParaRPr>
          </a:p>
          <a:p>
            <a:pPr marL="0" indent="0">
              <a:buNone/>
            </a:pPr>
            <a:endParaRPr lang="en-US" kern="0" dirty="0"/>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0375" y="2794229"/>
            <a:ext cx="5554640" cy="2451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bwMode="auto">
          <a:xfrm>
            <a:off x="4954137" y="2483893"/>
            <a:ext cx="859809" cy="1542197"/>
          </a:xfrm>
          <a:prstGeom prst="rect">
            <a:avLst/>
          </a:prstGeom>
          <a:no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sp>
        <p:nvSpPr>
          <p:cNvPr id="4" name="Rectangle 3"/>
          <p:cNvSpPr/>
          <p:nvPr/>
        </p:nvSpPr>
        <p:spPr bwMode="auto">
          <a:xfrm>
            <a:off x="6823881" y="3957851"/>
            <a:ext cx="1119116" cy="1542197"/>
          </a:xfrm>
          <a:prstGeom prst="rect">
            <a:avLst/>
          </a:prstGeom>
          <a:no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2000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cs typeface="Arial" charset="0"/>
            </a:endParaRPr>
          </a:p>
        </p:txBody>
      </p:sp>
      <p:pic>
        <p:nvPicPr>
          <p:cNvPr id="1029"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90440" y="3869818"/>
            <a:ext cx="2739911" cy="29540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7469872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7999146" y="6187774"/>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2" name="Title 1"/>
          <p:cNvSpPr>
            <a:spLocks noGrp="1"/>
          </p:cNvSpPr>
          <p:nvPr>
            <p:ph type="title"/>
          </p:nvPr>
        </p:nvSpPr>
        <p:spPr/>
        <p:txBody>
          <a:bodyPr/>
          <a:lstStyle/>
          <a:p>
            <a:r>
              <a:rPr lang="en-US" sz="2800" dirty="0"/>
              <a:t>PQ </a:t>
            </a:r>
            <a:r>
              <a:rPr lang="en-US" sz="2800" dirty="0" smtClean="0"/>
              <a:t>Awards To Date </a:t>
            </a:r>
            <a:r>
              <a:rPr lang="en-US" sz="2800" dirty="0"/>
              <a:t>(2011 </a:t>
            </a:r>
            <a:r>
              <a:rPr lang="en-US" sz="2800" dirty="0" smtClean="0"/>
              <a:t>- 2013 </a:t>
            </a:r>
            <a:r>
              <a:rPr lang="en-US" sz="2800" dirty="0"/>
              <a:t>RFAs)</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 y="1346778"/>
            <a:ext cx="9144000" cy="5158154"/>
          </a:xfrm>
          <a:prstGeom prst="rect">
            <a:avLst/>
          </a:prstGeom>
        </p:spPr>
      </p:pic>
      <p:grpSp>
        <p:nvGrpSpPr>
          <p:cNvPr id="17" name="Group 16"/>
          <p:cNvGrpSpPr/>
          <p:nvPr/>
        </p:nvGrpSpPr>
        <p:grpSpPr>
          <a:xfrm>
            <a:off x="1140784" y="1232350"/>
            <a:ext cx="5047365" cy="411257"/>
            <a:chOff x="1140784" y="1455643"/>
            <a:chExt cx="5688641" cy="411257"/>
          </a:xfrm>
        </p:grpSpPr>
        <p:sp>
          <p:nvSpPr>
            <p:cNvPr id="12" name="Rectangle 11"/>
            <p:cNvSpPr/>
            <p:nvPr/>
          </p:nvSpPr>
          <p:spPr>
            <a:xfrm>
              <a:off x="1387666" y="1455643"/>
              <a:ext cx="5441759" cy="307754"/>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400" b="1" dirty="0" smtClean="0">
                  <a:solidFill>
                    <a:srgbClr val="002060"/>
                  </a:solidFill>
                  <a:latin typeface="Book Antiqua" pitchFamily="18" charset="0"/>
                </a:rPr>
                <a:t>PQ1/A2: How </a:t>
              </a:r>
              <a:r>
                <a:rPr lang="en-US" sz="1400" b="1" dirty="0">
                  <a:solidFill>
                    <a:srgbClr val="002060"/>
                  </a:solidFill>
                  <a:latin typeface="Book Antiqua" pitchFamily="18" charset="0"/>
                </a:rPr>
                <a:t>does obesity contribute to cancer risk?</a:t>
              </a:r>
            </a:p>
          </p:txBody>
        </p:sp>
        <p:cxnSp>
          <p:nvCxnSpPr>
            <p:cNvPr id="6" name="Straight Arrow Connector 5"/>
            <p:cNvCxnSpPr/>
            <p:nvPr/>
          </p:nvCxnSpPr>
          <p:spPr bwMode="auto">
            <a:xfrm flipH="1">
              <a:off x="1140784" y="1624909"/>
              <a:ext cx="225616" cy="241991"/>
            </a:xfrm>
            <a:prstGeom prst="straightConnector1">
              <a:avLst/>
            </a:prstGeom>
            <a:noFill/>
            <a:ln w="25400" cap="flat" cmpd="sng" algn="ctr">
              <a:solidFill>
                <a:srgbClr val="002060"/>
              </a:solidFill>
              <a:prstDash val="solid"/>
              <a:round/>
              <a:headEnd type="none" w="med" len="med"/>
              <a:tailEnd type="arrow"/>
            </a:ln>
            <a:effectLst/>
          </p:spPr>
        </p:cxnSp>
      </p:grpSp>
      <p:grpSp>
        <p:nvGrpSpPr>
          <p:cNvPr id="18" name="Group 17"/>
          <p:cNvGrpSpPr/>
          <p:nvPr/>
        </p:nvGrpSpPr>
        <p:grpSpPr>
          <a:xfrm>
            <a:off x="1915633" y="2030020"/>
            <a:ext cx="6781800" cy="738642"/>
            <a:chOff x="1172683" y="1285515"/>
            <a:chExt cx="6781800" cy="738642"/>
          </a:xfrm>
        </p:grpSpPr>
        <p:sp>
          <p:nvSpPr>
            <p:cNvPr id="19" name="Rectangle 18"/>
            <p:cNvSpPr/>
            <p:nvPr/>
          </p:nvSpPr>
          <p:spPr>
            <a:xfrm>
              <a:off x="1408932" y="1285515"/>
              <a:ext cx="6545551" cy="738642"/>
            </a:xfrm>
            <a:prstGeom prst="rect">
              <a:avLst/>
            </a:prstGeom>
            <a:solidFill>
              <a:schemeClr val="accent3">
                <a:lumMod val="20000"/>
                <a:lumOff val="80000"/>
              </a:schemeClr>
            </a:solidFill>
            <a:ln w="19050">
              <a:solidFill>
                <a:srgbClr val="002060"/>
              </a:solidFill>
            </a:ln>
          </p:spPr>
          <p:txBody>
            <a:bodyPr wrap="square" lIns="91418" tIns="45709" rIns="91418" bIns="45709">
              <a:spAutoFit/>
            </a:bodyPr>
            <a:lstStyle/>
            <a:p>
              <a:r>
                <a:rPr lang="en-US" sz="1400" b="1" dirty="0" smtClean="0">
                  <a:solidFill>
                    <a:srgbClr val="002060"/>
                  </a:solidFill>
                  <a:latin typeface="Book Antiqua" pitchFamily="18" charset="0"/>
                </a:rPr>
                <a:t>PQ5/A1:</a:t>
              </a:r>
              <a:r>
                <a:rPr lang="en-US" sz="1400" b="1" dirty="0">
                  <a:solidFill>
                    <a:srgbClr val="002060"/>
                  </a:solidFill>
                  <a:latin typeface="Book Antiqua" pitchFamily="18" charset="0"/>
                </a:rPr>
                <a:t> </a:t>
              </a:r>
              <a:r>
                <a:rPr lang="en-US" sz="1400" b="1" dirty="0" smtClean="0">
                  <a:solidFill>
                    <a:srgbClr val="002060"/>
                  </a:solidFill>
                  <a:latin typeface="Book Antiqua" pitchFamily="18" charset="0"/>
                </a:rPr>
                <a:t>Given </a:t>
              </a:r>
              <a:r>
                <a:rPr lang="en-US" sz="1400" b="1" dirty="0">
                  <a:solidFill>
                    <a:srgbClr val="002060"/>
                  </a:solidFill>
                  <a:latin typeface="Book Antiqua" pitchFamily="18" charset="0"/>
                </a:rPr>
                <a:t>the evidence that some drugs commonly and chronically used for other </a:t>
              </a:r>
              <a:r>
                <a:rPr lang="en-US" sz="1400" b="1" dirty="0" smtClean="0">
                  <a:solidFill>
                    <a:srgbClr val="002060"/>
                  </a:solidFill>
                  <a:latin typeface="Book Antiqua" pitchFamily="18" charset="0"/>
                </a:rPr>
                <a:t>indications…can </a:t>
              </a:r>
              <a:r>
                <a:rPr lang="en-US" sz="1400" b="1" dirty="0">
                  <a:solidFill>
                    <a:srgbClr val="002060"/>
                  </a:solidFill>
                  <a:latin typeface="Book Antiqua" pitchFamily="18" charset="0"/>
                </a:rPr>
                <a:t>protect against cancer incidence and mortality, can we determine the mechanism by which any of these drugs work? </a:t>
              </a:r>
            </a:p>
          </p:txBody>
        </p:sp>
        <p:cxnSp>
          <p:nvCxnSpPr>
            <p:cNvPr id="20" name="Straight Arrow Connector 19"/>
            <p:cNvCxnSpPr/>
            <p:nvPr/>
          </p:nvCxnSpPr>
          <p:spPr bwMode="auto">
            <a:xfrm flipH="1" flipV="1">
              <a:off x="1172683" y="1696772"/>
              <a:ext cx="225616" cy="127341"/>
            </a:xfrm>
            <a:prstGeom prst="straightConnector1">
              <a:avLst/>
            </a:prstGeom>
            <a:noFill/>
            <a:ln w="25400" cap="flat" cmpd="sng" algn="ctr">
              <a:solidFill>
                <a:srgbClr val="002060"/>
              </a:solidFill>
              <a:prstDash val="solid"/>
              <a:round/>
              <a:headEnd type="none" w="med" len="med"/>
              <a:tailEnd type="arrow"/>
            </a:ln>
            <a:effectLst/>
          </p:spPr>
        </p:cxnSp>
      </p:grpSp>
    </p:spTree>
    <p:extLst>
      <p:ext uri="{BB962C8B-B14F-4D97-AF65-F5344CB8AC3E}">
        <p14:creationId xmlns:p14="http://schemas.microsoft.com/office/powerpoint/2010/main" val="3281631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7999146" y="6206824"/>
            <a:ext cx="1116281" cy="509785"/>
          </a:xfrm>
          <a:prstGeom prst="rect">
            <a:avLst/>
          </a:prstGeom>
          <a:solidFill>
            <a:schemeClr val="bg1"/>
          </a:solidFill>
          <a:ln w="9525" cap="flat" cmpd="sng" algn="ctr">
            <a:no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 y="1346778"/>
            <a:ext cx="9144000" cy="5158154"/>
          </a:xfrm>
          <a:prstGeom prst="rect">
            <a:avLst/>
          </a:prstGeom>
        </p:spPr>
      </p:pic>
      <p:sp>
        <p:nvSpPr>
          <p:cNvPr id="2" name="Title 1"/>
          <p:cNvSpPr>
            <a:spLocks noGrp="1"/>
          </p:cNvSpPr>
          <p:nvPr>
            <p:ph type="title"/>
          </p:nvPr>
        </p:nvSpPr>
        <p:spPr/>
        <p:txBody>
          <a:bodyPr/>
          <a:lstStyle/>
          <a:p>
            <a:r>
              <a:rPr lang="en-US" sz="2800" dirty="0"/>
              <a:t>PQ </a:t>
            </a:r>
            <a:r>
              <a:rPr lang="en-US" sz="2800" dirty="0" smtClean="0"/>
              <a:t>Awards To Date </a:t>
            </a:r>
            <a:r>
              <a:rPr lang="en-US" sz="2800" dirty="0"/>
              <a:t>(2011 </a:t>
            </a:r>
            <a:r>
              <a:rPr lang="en-US" sz="2800" dirty="0" smtClean="0"/>
              <a:t>- 2013 </a:t>
            </a:r>
            <a:r>
              <a:rPr lang="en-US" sz="2800" dirty="0"/>
              <a:t>RFAs)</a:t>
            </a:r>
          </a:p>
        </p:txBody>
      </p:sp>
      <p:sp>
        <p:nvSpPr>
          <p:cNvPr id="3" name="Oval 2"/>
          <p:cNvSpPr/>
          <p:nvPr/>
        </p:nvSpPr>
        <p:spPr bwMode="auto">
          <a:xfrm>
            <a:off x="5115370" y="5690876"/>
            <a:ext cx="191385" cy="888101"/>
          </a:xfrm>
          <a:prstGeom prst="ellipse">
            <a:avLst/>
          </a:prstGeom>
          <a:noFill/>
          <a:ln w="28575" cap="flat" cmpd="sng" algn="ctr">
            <a:solidFill>
              <a:srgbClr val="C00000"/>
            </a:solid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13" name="Oval 12"/>
          <p:cNvSpPr/>
          <p:nvPr/>
        </p:nvSpPr>
        <p:spPr bwMode="auto">
          <a:xfrm>
            <a:off x="8140890" y="5690417"/>
            <a:ext cx="191385" cy="888101"/>
          </a:xfrm>
          <a:prstGeom prst="ellipse">
            <a:avLst/>
          </a:prstGeom>
          <a:noFill/>
          <a:ln w="28575" cap="flat" cmpd="sng" algn="ctr">
            <a:solidFill>
              <a:srgbClr val="C00000"/>
            </a:solid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14" name="Oval 13"/>
          <p:cNvSpPr/>
          <p:nvPr/>
        </p:nvSpPr>
        <p:spPr bwMode="auto">
          <a:xfrm>
            <a:off x="8318553" y="5690637"/>
            <a:ext cx="191385" cy="888101"/>
          </a:xfrm>
          <a:prstGeom prst="ellipse">
            <a:avLst/>
          </a:prstGeom>
          <a:noFill/>
          <a:ln w="28575" cap="flat" cmpd="sng" algn="ctr">
            <a:solidFill>
              <a:srgbClr val="C00000"/>
            </a:solid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15" name="Oval 14"/>
          <p:cNvSpPr/>
          <p:nvPr/>
        </p:nvSpPr>
        <p:spPr bwMode="auto">
          <a:xfrm>
            <a:off x="8484904" y="5684650"/>
            <a:ext cx="191385" cy="888101"/>
          </a:xfrm>
          <a:prstGeom prst="ellipse">
            <a:avLst/>
          </a:prstGeom>
          <a:noFill/>
          <a:ln w="28575" cap="flat" cmpd="sng" algn="ctr">
            <a:solidFill>
              <a:srgbClr val="C00000"/>
            </a:solid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16" name="Oval 15"/>
          <p:cNvSpPr/>
          <p:nvPr/>
        </p:nvSpPr>
        <p:spPr bwMode="auto">
          <a:xfrm>
            <a:off x="8851072" y="5684191"/>
            <a:ext cx="191385" cy="888101"/>
          </a:xfrm>
          <a:prstGeom prst="ellipse">
            <a:avLst/>
          </a:prstGeom>
          <a:noFill/>
          <a:ln w="28575" cap="flat" cmpd="sng" algn="ctr">
            <a:solidFill>
              <a:srgbClr val="C00000"/>
            </a:solidFill>
            <a:prstDash val="solid"/>
            <a:round/>
            <a:headEnd type="none" w="med" len="med"/>
            <a:tailEnd type="none" w="med" len="med"/>
          </a:ln>
          <a:effectLst/>
        </p:spPr>
        <p:txBody>
          <a:bodyPr vert="horz" wrap="square" lIns="91418" tIns="45709" rIns="91418" bIns="45709" numCol="1" rtlCol="0" anchor="ctr" anchorCtr="0" compatLnSpc="1">
            <a:prstTxWarp prst="textNoShape">
              <a:avLst/>
            </a:prstTxWarp>
          </a:bodyPr>
          <a:lstStyle/>
          <a:p>
            <a:pPr algn="ctr" defTabSz="914186">
              <a:spcBef>
                <a:spcPct val="20000"/>
              </a:spcBef>
            </a:pPr>
            <a:endParaRPr lang="en-US" b="1">
              <a:latin typeface="Arial" charset="0"/>
              <a:cs typeface="Arial" charset="0"/>
            </a:endParaRPr>
          </a:p>
        </p:txBody>
      </p:sp>
      <p:sp>
        <p:nvSpPr>
          <p:cNvPr id="18" name="Rectangle 17"/>
          <p:cNvSpPr/>
          <p:nvPr/>
        </p:nvSpPr>
        <p:spPr>
          <a:xfrm>
            <a:off x="2602133" y="1419097"/>
            <a:ext cx="4808813" cy="523198"/>
          </a:xfrm>
          <a:prstGeom prst="rect">
            <a:avLst/>
          </a:prstGeom>
          <a:solidFill>
            <a:schemeClr val="accent3">
              <a:lumMod val="20000"/>
              <a:lumOff val="80000"/>
            </a:schemeClr>
          </a:solidFill>
          <a:ln w="25400">
            <a:solidFill>
              <a:schemeClr val="accent1">
                <a:lumMod val="50000"/>
              </a:schemeClr>
            </a:solidFill>
          </a:ln>
        </p:spPr>
        <p:txBody>
          <a:bodyPr wrap="square" lIns="91418" tIns="45709" rIns="91418" bIns="45709">
            <a:spAutoFit/>
          </a:bodyPr>
          <a:lstStyle/>
          <a:p>
            <a:r>
              <a:rPr lang="en-US" sz="1400" b="1" dirty="0" smtClean="0">
                <a:solidFill>
                  <a:schemeClr val="accent1">
                    <a:lumMod val="50000"/>
                  </a:schemeClr>
                </a:solidFill>
                <a:latin typeface="Book Antiqua" pitchFamily="18" charset="0"/>
              </a:rPr>
              <a:t>PQ23/C1: </a:t>
            </a:r>
            <a:r>
              <a:rPr lang="en-US" sz="1400" b="1" dirty="0">
                <a:solidFill>
                  <a:schemeClr val="accent1">
                    <a:lumMod val="50000"/>
                  </a:schemeClr>
                </a:solidFill>
                <a:latin typeface="Book Antiqua" pitchFamily="18" charset="0"/>
              </a:rPr>
              <a:t>Can we determine why some tumors evolve to aggressive malignancy after years of indolence?</a:t>
            </a:r>
          </a:p>
        </p:txBody>
      </p:sp>
      <p:sp>
        <p:nvSpPr>
          <p:cNvPr id="19" name="Rectangle 18"/>
          <p:cNvSpPr/>
          <p:nvPr/>
        </p:nvSpPr>
        <p:spPr>
          <a:xfrm>
            <a:off x="2350479" y="2039349"/>
            <a:ext cx="5294373" cy="523198"/>
          </a:xfrm>
          <a:prstGeom prst="rect">
            <a:avLst/>
          </a:prstGeom>
          <a:solidFill>
            <a:schemeClr val="accent3">
              <a:lumMod val="20000"/>
              <a:lumOff val="80000"/>
            </a:schemeClr>
          </a:solidFill>
          <a:ln w="25400">
            <a:solidFill>
              <a:schemeClr val="accent1">
                <a:lumMod val="50000"/>
              </a:schemeClr>
            </a:solidFill>
          </a:ln>
        </p:spPr>
        <p:txBody>
          <a:bodyPr wrap="square" lIns="91418" tIns="45709" rIns="91418" bIns="45709">
            <a:spAutoFit/>
          </a:bodyPr>
          <a:lstStyle/>
          <a:p>
            <a:r>
              <a:rPr lang="en-US" sz="1400" b="1" dirty="0" smtClean="0">
                <a:solidFill>
                  <a:schemeClr val="accent1">
                    <a:lumMod val="50000"/>
                  </a:schemeClr>
                </a:solidFill>
                <a:latin typeface="Book Antiqua" pitchFamily="18" charset="0"/>
              </a:rPr>
              <a:t>PQD4: </a:t>
            </a:r>
            <a:r>
              <a:rPr lang="en-US" sz="1400" b="1" dirty="0">
                <a:solidFill>
                  <a:schemeClr val="accent1">
                    <a:lumMod val="50000"/>
                  </a:schemeClr>
                </a:solidFill>
                <a:latin typeface="Book Antiqua" pitchFamily="18" charset="0"/>
              </a:rPr>
              <a:t>What are the mechanistic bases for differences in cancer drug metabolism and toxicity at various stages of life?</a:t>
            </a:r>
          </a:p>
        </p:txBody>
      </p:sp>
      <p:sp>
        <p:nvSpPr>
          <p:cNvPr id="20" name="Rectangle 19"/>
          <p:cNvSpPr/>
          <p:nvPr/>
        </p:nvSpPr>
        <p:spPr>
          <a:xfrm>
            <a:off x="2194523" y="2904160"/>
            <a:ext cx="5599179" cy="523198"/>
          </a:xfrm>
          <a:prstGeom prst="rect">
            <a:avLst/>
          </a:prstGeom>
          <a:solidFill>
            <a:schemeClr val="accent3">
              <a:lumMod val="20000"/>
              <a:lumOff val="80000"/>
            </a:schemeClr>
          </a:solidFill>
          <a:ln w="25400">
            <a:solidFill>
              <a:schemeClr val="accent1">
                <a:lumMod val="50000"/>
              </a:schemeClr>
            </a:solidFill>
          </a:ln>
        </p:spPr>
        <p:txBody>
          <a:bodyPr wrap="square" lIns="91418" tIns="45709" rIns="91418" bIns="45709">
            <a:spAutoFit/>
          </a:bodyPr>
          <a:lstStyle/>
          <a:p>
            <a:r>
              <a:rPr lang="en-US" sz="1400" b="1" dirty="0" smtClean="0">
                <a:solidFill>
                  <a:schemeClr val="accent1">
                    <a:lumMod val="50000"/>
                  </a:schemeClr>
                </a:solidFill>
                <a:latin typeface="Book Antiqua" pitchFamily="18" charset="0"/>
              </a:rPr>
              <a:t>PQE1: </a:t>
            </a:r>
            <a:r>
              <a:rPr lang="en-US" sz="1400" b="1" dirty="0">
                <a:solidFill>
                  <a:schemeClr val="accent1">
                    <a:lumMod val="50000"/>
                  </a:schemeClr>
                </a:solidFill>
                <a:latin typeface="Book Antiqua" pitchFamily="18" charset="0"/>
              </a:rPr>
              <a:t>What strategies optimize adoption and sustainability of guideline concordant cancer treatments in community settings?</a:t>
            </a:r>
          </a:p>
        </p:txBody>
      </p:sp>
      <p:sp>
        <p:nvSpPr>
          <p:cNvPr id="21" name="Rectangle 20"/>
          <p:cNvSpPr/>
          <p:nvPr/>
        </p:nvSpPr>
        <p:spPr>
          <a:xfrm>
            <a:off x="2049198" y="3513779"/>
            <a:ext cx="5914619" cy="523198"/>
          </a:xfrm>
          <a:prstGeom prst="rect">
            <a:avLst/>
          </a:prstGeom>
          <a:solidFill>
            <a:schemeClr val="accent3">
              <a:lumMod val="20000"/>
              <a:lumOff val="80000"/>
            </a:schemeClr>
          </a:solidFill>
          <a:ln w="25400">
            <a:solidFill>
              <a:schemeClr val="accent1">
                <a:lumMod val="50000"/>
              </a:schemeClr>
            </a:solidFill>
          </a:ln>
        </p:spPr>
        <p:txBody>
          <a:bodyPr wrap="square" lIns="91418" tIns="45709" rIns="91418" bIns="45709">
            <a:spAutoFit/>
          </a:bodyPr>
          <a:lstStyle/>
          <a:p>
            <a:r>
              <a:rPr lang="en-US" sz="1400" b="1" dirty="0" smtClean="0">
                <a:solidFill>
                  <a:schemeClr val="accent1">
                    <a:lumMod val="50000"/>
                  </a:schemeClr>
                </a:solidFill>
                <a:latin typeface="Book Antiqua" pitchFamily="18" charset="0"/>
              </a:rPr>
              <a:t>PQE2: </a:t>
            </a:r>
            <a:r>
              <a:rPr lang="en-US" sz="1400" b="1" dirty="0">
                <a:solidFill>
                  <a:schemeClr val="accent1">
                    <a:lumMod val="50000"/>
                  </a:schemeClr>
                </a:solidFill>
                <a:latin typeface="Book Antiqua" pitchFamily="18" charset="0"/>
              </a:rPr>
              <a:t>What care delivery models can be developed to transition cancer patients effectively from active therapy to end of life care?</a:t>
            </a:r>
          </a:p>
        </p:txBody>
      </p:sp>
      <p:sp>
        <p:nvSpPr>
          <p:cNvPr id="22" name="Rectangle 21"/>
          <p:cNvSpPr/>
          <p:nvPr/>
        </p:nvSpPr>
        <p:spPr>
          <a:xfrm>
            <a:off x="1446655" y="4123398"/>
            <a:ext cx="7101927" cy="523198"/>
          </a:xfrm>
          <a:prstGeom prst="rect">
            <a:avLst/>
          </a:prstGeom>
          <a:solidFill>
            <a:schemeClr val="accent3">
              <a:lumMod val="20000"/>
              <a:lumOff val="80000"/>
            </a:schemeClr>
          </a:solidFill>
          <a:ln w="25400">
            <a:solidFill>
              <a:schemeClr val="accent1">
                <a:lumMod val="50000"/>
              </a:schemeClr>
            </a:solidFill>
          </a:ln>
        </p:spPr>
        <p:txBody>
          <a:bodyPr wrap="square" lIns="91418" tIns="45709" rIns="91418" bIns="45709">
            <a:spAutoFit/>
          </a:bodyPr>
          <a:lstStyle/>
          <a:p>
            <a:r>
              <a:rPr lang="en-US" sz="1400" b="1" dirty="0" smtClean="0">
                <a:solidFill>
                  <a:schemeClr val="accent1">
                    <a:lumMod val="50000"/>
                  </a:schemeClr>
                </a:solidFill>
                <a:latin typeface="Book Antiqua" pitchFamily="18" charset="0"/>
              </a:rPr>
              <a:t>PQE4: </a:t>
            </a:r>
            <a:r>
              <a:rPr lang="en-US" sz="1400" b="1" dirty="0">
                <a:solidFill>
                  <a:schemeClr val="accent1">
                    <a:lumMod val="50000"/>
                  </a:schemeClr>
                </a:solidFill>
                <a:latin typeface="Book Antiqua" pitchFamily="18" charset="0"/>
              </a:rPr>
              <a:t>What are the best methods to identify and stratify subgroups of patients with particular co-morbidities who will benefit from defined cancer therapies?</a:t>
            </a:r>
          </a:p>
        </p:txBody>
      </p:sp>
    </p:spTree>
    <p:extLst>
      <p:ext uri="{BB962C8B-B14F-4D97-AF65-F5344CB8AC3E}">
        <p14:creationId xmlns:p14="http://schemas.microsoft.com/office/powerpoint/2010/main" val="3912566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8" grpId="0" animBg="1"/>
      <p:bldP spid="19" grpId="0" animBg="1"/>
      <p:bldP spid="20" grpId="0" animBg="1"/>
      <p:bldP spid="21" grpId="0" animBg="1"/>
      <p:bldP spid="22" grpId="0" animBg="1"/>
    </p:bldLst>
  </p:timing>
</p:sld>
</file>

<file path=ppt/theme/theme1.xml><?xml version="1.0" encoding="utf-8"?>
<a:theme xmlns:a="http://schemas.openxmlformats.org/drawingml/2006/main" name="4_Default Design">
  <a:themeElements>
    <a:clrScheme name="CSSI">
      <a:dk1>
        <a:srgbClr val="34537C"/>
      </a:dk1>
      <a:lt1>
        <a:srgbClr val="FFFFFF"/>
      </a:lt1>
      <a:dk2>
        <a:srgbClr val="000000"/>
      </a:dk2>
      <a:lt2>
        <a:srgbClr val="34537C"/>
      </a:lt2>
      <a:accent1>
        <a:srgbClr val="D12E21"/>
      </a:accent1>
      <a:accent2>
        <a:srgbClr val="00843C"/>
      </a:accent2>
      <a:accent3>
        <a:srgbClr val="FFC000"/>
      </a:accent3>
      <a:accent4>
        <a:srgbClr val="3386D8"/>
      </a:accent4>
      <a:accent5>
        <a:srgbClr val="BFBFBF"/>
      </a:accent5>
      <a:accent6>
        <a:srgbClr val="3F3F3F"/>
      </a:accent6>
      <a:hlink>
        <a:srgbClr val="203AFC"/>
      </a:hlink>
      <a:folHlink>
        <a:srgbClr val="203AFC"/>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2000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2000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5_Default Design">
  <a:themeElements>
    <a:clrScheme name="CSSI">
      <a:dk1>
        <a:srgbClr val="34537C"/>
      </a:dk1>
      <a:lt1>
        <a:srgbClr val="FFFFFF"/>
      </a:lt1>
      <a:dk2>
        <a:srgbClr val="000000"/>
      </a:dk2>
      <a:lt2>
        <a:srgbClr val="34537C"/>
      </a:lt2>
      <a:accent1>
        <a:srgbClr val="D12E21"/>
      </a:accent1>
      <a:accent2>
        <a:srgbClr val="00843C"/>
      </a:accent2>
      <a:accent3>
        <a:srgbClr val="FFC000"/>
      </a:accent3>
      <a:accent4>
        <a:srgbClr val="3386D8"/>
      </a:accent4>
      <a:accent5>
        <a:srgbClr val="BFBFBF"/>
      </a:accent5>
      <a:accent6>
        <a:srgbClr val="3F3F3F"/>
      </a:accent6>
      <a:hlink>
        <a:srgbClr val="203AFC"/>
      </a:hlink>
      <a:folHlink>
        <a:srgbClr val="203AFC"/>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2000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2000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Blank Presentation">
  <a:themeElements>
    <a:clrScheme name="1_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2"/>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20000"/>
          </a:spcBef>
          <a:spcAft>
            <a:spcPct val="0"/>
          </a:spcAft>
          <a:buClrTx/>
          <a:buSzTx/>
          <a:buFontTx/>
          <a:buNone/>
          <a:tabLst/>
          <a:defRPr kumimoji="0" lang="en-US" sz="2000" b="1" i="0" u="none" strike="noStrike" cap="none" normalizeH="0" baseline="0" smtClean="0">
            <a:ln>
              <a:noFill/>
            </a:ln>
            <a:solidFill>
              <a:schemeClr val="tx1"/>
            </a:solidFill>
            <a:effectLst/>
            <a:latin typeface="Bodoni MT"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2"/>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20000"/>
          </a:spcBef>
          <a:spcAft>
            <a:spcPct val="0"/>
          </a:spcAft>
          <a:buClrTx/>
          <a:buSzTx/>
          <a:buFontTx/>
          <a:buNone/>
          <a:tabLst/>
          <a:defRPr kumimoji="0" lang="en-US" sz="2000" b="1" i="0" u="none" strike="noStrike" cap="none" normalizeH="0" baseline="0" smtClean="0">
            <a:ln>
              <a:noFill/>
            </a:ln>
            <a:solidFill>
              <a:schemeClr val="tx1"/>
            </a:solidFill>
            <a:effectLst/>
            <a:latin typeface="Bodoni MT" pitchFamily="18" charset="0"/>
          </a:defRPr>
        </a:defPPr>
      </a:lstStyle>
    </a:lnDef>
  </a:objectDefaults>
  <a:extraClrSchemeLst>
    <a:extraClrScheme>
      <a:clrScheme name="1_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Default Design">
  <a:themeElements>
    <a:clrScheme name="CSSI">
      <a:dk1>
        <a:srgbClr val="34537C"/>
      </a:dk1>
      <a:lt1>
        <a:srgbClr val="FFFFFF"/>
      </a:lt1>
      <a:dk2>
        <a:srgbClr val="000000"/>
      </a:dk2>
      <a:lt2>
        <a:srgbClr val="34537C"/>
      </a:lt2>
      <a:accent1>
        <a:srgbClr val="D12E21"/>
      </a:accent1>
      <a:accent2>
        <a:srgbClr val="00843C"/>
      </a:accent2>
      <a:accent3>
        <a:srgbClr val="FFC000"/>
      </a:accent3>
      <a:accent4>
        <a:srgbClr val="3386D8"/>
      </a:accent4>
      <a:accent5>
        <a:srgbClr val="BFBFBF"/>
      </a:accent5>
      <a:accent6>
        <a:srgbClr val="3F3F3F"/>
      </a:accent6>
      <a:hlink>
        <a:srgbClr val="203AFC"/>
      </a:hlink>
      <a:folHlink>
        <a:srgbClr val="203AFC"/>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2000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2000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E11D33B402E1D4BAFE74E6FD952BC56" ma:contentTypeVersion="0" ma:contentTypeDescription="Create a new document." ma:contentTypeScope="" ma:versionID="999e1732ee0b749ea3ce1a92e9ec1311">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62FD43A-B39A-484E-9A2B-622738166800}">
  <ds:schemaRefs>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purl.org/dc/elements/1.1/"/>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3568F1A1-27B4-4BB7-9A35-B27CE8A94299}">
  <ds:schemaRefs>
    <ds:schemaRef ds:uri="http://schemas.microsoft.com/sharepoint/v3/contenttype/forms"/>
  </ds:schemaRefs>
</ds:datastoreItem>
</file>

<file path=customXml/itemProps3.xml><?xml version="1.0" encoding="utf-8"?>
<ds:datastoreItem xmlns:ds="http://schemas.openxmlformats.org/officeDocument/2006/customXml" ds:itemID="{62D76C67-1DDE-48D3-9AA9-0E4FB9440E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0</TotalTime>
  <Words>2006</Words>
  <Application>Microsoft Office PowerPoint</Application>
  <PresentationFormat>On-screen Show (4:3)</PresentationFormat>
  <Paragraphs>293</Paragraphs>
  <Slides>17</Slides>
  <Notes>17</Notes>
  <HiddenSlides>0</HiddenSlides>
  <MMClips>0</MMClips>
  <ScaleCrop>false</ScaleCrop>
  <HeadingPairs>
    <vt:vector size="4" baseType="variant">
      <vt:variant>
        <vt:lpstr>Theme</vt:lpstr>
      </vt:variant>
      <vt:variant>
        <vt:i4>4</vt:i4>
      </vt:variant>
      <vt:variant>
        <vt:lpstr>Slide Titles</vt:lpstr>
      </vt:variant>
      <vt:variant>
        <vt:i4>17</vt:i4>
      </vt:variant>
    </vt:vector>
  </HeadingPairs>
  <TitlesOfParts>
    <vt:vector size="21" baseType="lpstr">
      <vt:lpstr>4_Default Design</vt:lpstr>
      <vt:lpstr>5_Default Design</vt:lpstr>
      <vt:lpstr>1_Blank Presentation</vt:lpstr>
      <vt:lpstr>2_Default Design</vt:lpstr>
      <vt:lpstr>The NCI's Provocative Questions Initiative: Program Overview and Current Opportunities</vt:lpstr>
      <vt:lpstr>Provocative Questions Overview</vt:lpstr>
      <vt:lpstr>Provocative Questions (PQ) Coordination</vt:lpstr>
      <vt:lpstr>PQ Trans-NCI Organizational Structure</vt:lpstr>
      <vt:lpstr>PQ Timeline – Phase I</vt:lpstr>
      <vt:lpstr>Goals and Metrics of Success</vt:lpstr>
      <vt:lpstr>Overall Phase I Program Outcomes</vt:lpstr>
      <vt:lpstr>PQ Awards To Date (2011 - 2013 RFAs)</vt:lpstr>
      <vt:lpstr>PQ Awards To Date (2011 - 2013 RFAs)</vt:lpstr>
      <vt:lpstr>Who Is Applying – Discipline  and Previous Applications?</vt:lpstr>
      <vt:lpstr>Overall Phase I Program Outcomes</vt:lpstr>
      <vt:lpstr>Phase II Kickoff – 2015 RFAs [CA-15-008 and CA-15-009] </vt:lpstr>
      <vt:lpstr>Changes for 2015 RFAs</vt:lpstr>
      <vt:lpstr>New Questions 1 </vt:lpstr>
      <vt:lpstr>New Questions 2 </vt:lpstr>
      <vt:lpstr>New Questions 3 </vt:lpstr>
      <vt:lpstr>Join the Team!  Current Funding Opportunities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2014-08-14T02:31:25Z</dcterms:created>
  <dcterms:modified xsi:type="dcterms:W3CDTF">2015-09-01T20:51:39Z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0x0101007E11D33B402E1D4BAFE74E6FD952BC56</vt:lpwstr>
  </property>
</Properties>
</file>